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0" r:id="rId2"/>
    <p:sldId id="258" r:id="rId3"/>
    <p:sldId id="259" r:id="rId4"/>
    <p:sldId id="261" r:id="rId5"/>
    <p:sldId id="262" r:id="rId6"/>
    <p:sldId id="263" r:id="rId7"/>
    <p:sldId id="264" r:id="rId8"/>
    <p:sldId id="265" r:id="rId9"/>
    <p:sldId id="266" r:id="rId10"/>
    <p:sldId id="280"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94"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p:scale>
          <a:sx n="124" d="100"/>
          <a:sy n="124" d="100"/>
        </p:scale>
        <p:origin x="6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5843F-757B-4636-965C-E658A1084712}"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42E466C-61F4-4368-A241-7C47D1AE19FA}">
      <dgm:prSet/>
      <dgm:spPr/>
      <dgm:t>
        <a:bodyPr/>
        <a:lstStyle/>
        <a:p>
          <a:pPr>
            <a:lnSpc>
              <a:spcPct val="100000"/>
            </a:lnSpc>
            <a:defRPr b="1"/>
          </a:pPr>
          <a:r>
            <a:rPr lang="en-GB"/>
            <a:t>connect to theSpaceX API.</a:t>
          </a:r>
          <a:endParaRPr lang="en-US"/>
        </a:p>
      </dgm:t>
    </dgm:pt>
    <dgm:pt modelId="{C3F7D0C4-E927-4AC9-95F0-8247AAF5952E}" type="parTrans" cxnId="{3AD50422-CB0A-462E-8E59-AECA57F9A177}">
      <dgm:prSet/>
      <dgm:spPr/>
      <dgm:t>
        <a:bodyPr/>
        <a:lstStyle/>
        <a:p>
          <a:endParaRPr lang="en-US"/>
        </a:p>
      </dgm:t>
    </dgm:pt>
    <dgm:pt modelId="{B5D699DD-F7E7-41E3-989C-F46417955804}" type="sibTrans" cxnId="{3AD50422-CB0A-462E-8E59-AECA57F9A177}">
      <dgm:prSet/>
      <dgm:spPr/>
      <dgm:t>
        <a:bodyPr/>
        <a:lstStyle/>
        <a:p>
          <a:endParaRPr lang="en-US"/>
        </a:p>
      </dgm:t>
    </dgm:pt>
    <dgm:pt modelId="{1EEA5E74-B3BE-4524-BF83-EDC269607AB5}">
      <dgm:prSet/>
      <dgm:spPr/>
      <dgm:t>
        <a:bodyPr/>
        <a:lstStyle/>
        <a:p>
          <a:pPr>
            <a:lnSpc>
              <a:spcPct val="100000"/>
            </a:lnSpc>
          </a:pPr>
          <a:r>
            <a:rPr lang="en-GB" dirty="0"/>
            <a:t>Endpoint: `https://</a:t>
          </a:r>
          <a:r>
            <a:rPr lang="en-GB" dirty="0" err="1"/>
            <a:t>api.spacexdata.com</a:t>
          </a:r>
          <a:r>
            <a:rPr lang="en-GB" dirty="0"/>
            <a:t>/v4/launches/past`</a:t>
          </a:r>
          <a:endParaRPr lang="en-US" dirty="0"/>
        </a:p>
      </dgm:t>
    </dgm:pt>
    <dgm:pt modelId="{36040F04-29DC-4D2E-9822-5CA91BC435D6}" type="parTrans" cxnId="{296F6866-31F8-4108-A046-5468623599CF}">
      <dgm:prSet/>
      <dgm:spPr/>
      <dgm:t>
        <a:bodyPr/>
        <a:lstStyle/>
        <a:p>
          <a:endParaRPr lang="en-US"/>
        </a:p>
      </dgm:t>
    </dgm:pt>
    <dgm:pt modelId="{8612F5E7-8938-4D75-84DC-8BC60227892A}" type="sibTrans" cxnId="{296F6866-31F8-4108-A046-5468623599CF}">
      <dgm:prSet/>
      <dgm:spPr/>
      <dgm:t>
        <a:bodyPr/>
        <a:lstStyle/>
        <a:p>
          <a:endParaRPr lang="en-US"/>
        </a:p>
      </dgm:t>
    </dgm:pt>
    <dgm:pt modelId="{B7EF595B-9627-4448-85C4-5DDF9584599F}">
      <dgm:prSet/>
      <dgm:spPr/>
      <dgm:t>
        <a:bodyPr/>
        <a:lstStyle/>
        <a:p>
          <a:pPr>
            <a:lnSpc>
              <a:spcPct val="100000"/>
            </a:lnSpc>
            <a:defRPr b="1"/>
          </a:pPr>
          <a:r>
            <a:rPr lang="en-GB"/>
            <a:t>Parse API Response</a:t>
          </a:r>
          <a:endParaRPr lang="en-US"/>
        </a:p>
      </dgm:t>
    </dgm:pt>
    <dgm:pt modelId="{A9791DDE-3994-4134-9A54-286DEE133BDA}" type="parTrans" cxnId="{02D9B6FC-7444-4EAF-AEB2-388201B28F09}">
      <dgm:prSet/>
      <dgm:spPr/>
      <dgm:t>
        <a:bodyPr/>
        <a:lstStyle/>
        <a:p>
          <a:endParaRPr lang="en-US"/>
        </a:p>
      </dgm:t>
    </dgm:pt>
    <dgm:pt modelId="{BC69175E-39F7-45D5-82A1-4787E8088774}" type="sibTrans" cxnId="{02D9B6FC-7444-4EAF-AEB2-388201B28F09}">
      <dgm:prSet/>
      <dgm:spPr/>
      <dgm:t>
        <a:bodyPr/>
        <a:lstStyle/>
        <a:p>
          <a:endParaRPr lang="en-US"/>
        </a:p>
      </dgm:t>
    </dgm:pt>
    <dgm:pt modelId="{D91CF206-3741-477E-9723-C84B0C08937E}">
      <dgm:prSet/>
      <dgm:spPr/>
      <dgm:t>
        <a:bodyPr/>
        <a:lstStyle/>
        <a:p>
          <a:pPr>
            <a:lnSpc>
              <a:spcPct val="100000"/>
            </a:lnSpc>
          </a:pPr>
          <a:r>
            <a:rPr lang="en-GB" dirty="0"/>
            <a:t>Convert API response from JSON to a Python dictionary.</a:t>
          </a:r>
          <a:endParaRPr lang="en-US" dirty="0"/>
        </a:p>
      </dgm:t>
    </dgm:pt>
    <dgm:pt modelId="{40F94CF7-C684-4BC0-844B-C4CA3F93C68D}" type="parTrans" cxnId="{1F577B2C-9032-4C1C-8DBE-CAF0BC8D26DF}">
      <dgm:prSet/>
      <dgm:spPr/>
      <dgm:t>
        <a:bodyPr/>
        <a:lstStyle/>
        <a:p>
          <a:endParaRPr lang="en-US"/>
        </a:p>
      </dgm:t>
    </dgm:pt>
    <dgm:pt modelId="{0F5E4405-BAD8-46B3-8487-BEC37E89E9EE}" type="sibTrans" cxnId="{1F577B2C-9032-4C1C-8DBE-CAF0BC8D26DF}">
      <dgm:prSet/>
      <dgm:spPr/>
      <dgm:t>
        <a:bodyPr/>
        <a:lstStyle/>
        <a:p>
          <a:endParaRPr lang="en-US"/>
        </a:p>
      </dgm:t>
    </dgm:pt>
    <dgm:pt modelId="{259CBF4C-99F3-4E1C-98AD-2D6EF18311CC}">
      <dgm:prSet/>
      <dgm:spPr/>
      <dgm:t>
        <a:bodyPr/>
        <a:lstStyle/>
        <a:p>
          <a:pPr>
            <a:lnSpc>
              <a:spcPct val="100000"/>
            </a:lnSpc>
          </a:pPr>
          <a:r>
            <a:rPr lang="en-GB"/>
            <a:t>Extract relevant fields: launch date, launch site, payload mass, rocket type, outcome.</a:t>
          </a:r>
          <a:endParaRPr lang="en-US"/>
        </a:p>
      </dgm:t>
    </dgm:pt>
    <dgm:pt modelId="{F4B415C8-E61C-4BC0-99E9-6F3AAFEEF4E1}" type="parTrans" cxnId="{376F3F03-8784-4C11-98D0-117A0499E154}">
      <dgm:prSet/>
      <dgm:spPr/>
      <dgm:t>
        <a:bodyPr/>
        <a:lstStyle/>
        <a:p>
          <a:endParaRPr lang="en-US"/>
        </a:p>
      </dgm:t>
    </dgm:pt>
    <dgm:pt modelId="{81D4EC39-2CC6-44B9-AAF1-C29FFBC0D0DB}" type="sibTrans" cxnId="{376F3F03-8784-4C11-98D0-117A0499E154}">
      <dgm:prSet/>
      <dgm:spPr/>
      <dgm:t>
        <a:bodyPr/>
        <a:lstStyle/>
        <a:p>
          <a:endParaRPr lang="en-US"/>
        </a:p>
      </dgm:t>
    </dgm:pt>
    <dgm:pt modelId="{462A625C-A07C-4261-AA36-53E0E754B9D6}">
      <dgm:prSet/>
      <dgm:spPr/>
      <dgm:t>
        <a:bodyPr/>
        <a:lstStyle/>
        <a:p>
          <a:pPr>
            <a:lnSpc>
              <a:spcPct val="100000"/>
            </a:lnSpc>
            <a:defRPr b="1"/>
          </a:pPr>
          <a:r>
            <a:rPr lang="en-GB"/>
            <a:t>Store Data Locally</a:t>
          </a:r>
          <a:endParaRPr lang="en-US"/>
        </a:p>
      </dgm:t>
    </dgm:pt>
    <dgm:pt modelId="{8CB8C7A1-BBB0-4228-B44A-E3CB490DD3F5}" type="parTrans" cxnId="{99E7D521-83D9-45D6-8D44-CBA2B9299E98}">
      <dgm:prSet/>
      <dgm:spPr/>
      <dgm:t>
        <a:bodyPr/>
        <a:lstStyle/>
        <a:p>
          <a:endParaRPr lang="en-US"/>
        </a:p>
      </dgm:t>
    </dgm:pt>
    <dgm:pt modelId="{06DAF8A1-8A14-401B-8958-111C4AFF9445}" type="sibTrans" cxnId="{99E7D521-83D9-45D6-8D44-CBA2B9299E98}">
      <dgm:prSet/>
      <dgm:spPr/>
      <dgm:t>
        <a:bodyPr/>
        <a:lstStyle/>
        <a:p>
          <a:endParaRPr lang="en-US"/>
        </a:p>
      </dgm:t>
    </dgm:pt>
    <dgm:pt modelId="{8454780E-BC25-4C24-9AAE-BD1AE34C2779}">
      <dgm:prSet/>
      <dgm:spPr/>
      <dgm:t>
        <a:bodyPr/>
        <a:lstStyle/>
        <a:p>
          <a:pPr>
            <a:lnSpc>
              <a:spcPct val="100000"/>
            </a:lnSpc>
          </a:pPr>
          <a:r>
            <a:rPr lang="en-GB" dirty="0"/>
            <a:t>Convert data into Pandas </a:t>
          </a:r>
          <a:r>
            <a:rPr lang="en-GB" dirty="0" err="1"/>
            <a:t>DataFrame</a:t>
          </a:r>
          <a:endParaRPr lang="en-GB" dirty="0"/>
        </a:p>
        <a:p>
          <a:pPr>
            <a:lnSpc>
              <a:spcPct val="100000"/>
            </a:lnSpc>
          </a:pPr>
          <a:r>
            <a:rPr lang="en-GB" dirty="0"/>
            <a:t>Export to csv file.</a:t>
          </a:r>
          <a:endParaRPr lang="en-US" dirty="0"/>
        </a:p>
      </dgm:t>
    </dgm:pt>
    <dgm:pt modelId="{94D8581E-1EB8-4386-B416-37D6F6C98CB7}" type="parTrans" cxnId="{87613159-482C-4A67-811F-0DB8A530E771}">
      <dgm:prSet/>
      <dgm:spPr/>
      <dgm:t>
        <a:bodyPr/>
        <a:lstStyle/>
        <a:p>
          <a:endParaRPr lang="en-US"/>
        </a:p>
      </dgm:t>
    </dgm:pt>
    <dgm:pt modelId="{F19EC4D4-A205-4C9B-80D0-7E7C97C85E3A}" type="sibTrans" cxnId="{87613159-482C-4A67-811F-0DB8A530E771}">
      <dgm:prSet/>
      <dgm:spPr/>
      <dgm:t>
        <a:bodyPr/>
        <a:lstStyle/>
        <a:p>
          <a:endParaRPr lang="en-US"/>
        </a:p>
      </dgm:t>
    </dgm:pt>
    <dgm:pt modelId="{51AD7C19-EBF1-4519-91E6-65AE8F6A5E9A}" type="pres">
      <dgm:prSet presAssocID="{D605843F-757B-4636-965C-E658A1084712}" presName="root" presStyleCnt="0">
        <dgm:presLayoutVars>
          <dgm:dir/>
          <dgm:resizeHandles val="exact"/>
        </dgm:presLayoutVars>
      </dgm:prSet>
      <dgm:spPr/>
    </dgm:pt>
    <dgm:pt modelId="{FED8E193-0218-4B30-AD29-50AEFECB986F}" type="pres">
      <dgm:prSet presAssocID="{342E466C-61F4-4368-A241-7C47D1AE19FA}" presName="compNode" presStyleCnt="0"/>
      <dgm:spPr/>
    </dgm:pt>
    <dgm:pt modelId="{05D4768E-AF07-4D1C-AE63-2DDA5E79BC50}" type="pres">
      <dgm:prSet presAssocID="{342E466C-61F4-4368-A241-7C47D1AE19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2A668B36-A6E8-4998-84EF-12581B21F305}" type="pres">
      <dgm:prSet presAssocID="{342E466C-61F4-4368-A241-7C47D1AE19FA}" presName="iconSpace" presStyleCnt="0"/>
      <dgm:spPr/>
    </dgm:pt>
    <dgm:pt modelId="{3B90D360-F50F-4042-893C-D8A6FC3B4ADF}" type="pres">
      <dgm:prSet presAssocID="{342E466C-61F4-4368-A241-7C47D1AE19FA}" presName="parTx" presStyleLbl="revTx" presStyleIdx="0" presStyleCnt="6">
        <dgm:presLayoutVars>
          <dgm:chMax val="0"/>
          <dgm:chPref val="0"/>
        </dgm:presLayoutVars>
      </dgm:prSet>
      <dgm:spPr/>
    </dgm:pt>
    <dgm:pt modelId="{B0B0396D-8626-4EDE-9084-AE3B50609D9C}" type="pres">
      <dgm:prSet presAssocID="{342E466C-61F4-4368-A241-7C47D1AE19FA}" presName="txSpace" presStyleCnt="0"/>
      <dgm:spPr/>
    </dgm:pt>
    <dgm:pt modelId="{4E0CE1C2-EB1E-48FC-A155-A650486DD60E}" type="pres">
      <dgm:prSet presAssocID="{342E466C-61F4-4368-A241-7C47D1AE19FA}" presName="desTx" presStyleLbl="revTx" presStyleIdx="1" presStyleCnt="6">
        <dgm:presLayoutVars/>
      </dgm:prSet>
      <dgm:spPr/>
    </dgm:pt>
    <dgm:pt modelId="{6DD95923-40CF-4D3B-A91C-B91EEF7094B8}" type="pres">
      <dgm:prSet presAssocID="{B5D699DD-F7E7-41E3-989C-F46417955804}" presName="sibTrans" presStyleCnt="0"/>
      <dgm:spPr/>
    </dgm:pt>
    <dgm:pt modelId="{1AC11D41-70A5-4A9B-8E8C-FCABFF8E53C6}" type="pres">
      <dgm:prSet presAssocID="{B7EF595B-9627-4448-85C4-5DDF9584599F}" presName="compNode" presStyleCnt="0"/>
      <dgm:spPr/>
    </dgm:pt>
    <dgm:pt modelId="{C2AC7154-1816-44AF-8D2E-FE89B8553BE8}" type="pres">
      <dgm:prSet presAssocID="{B7EF595B-9627-4448-85C4-5DDF958459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733304D2-954B-463B-9E07-CC809D3DC364}" type="pres">
      <dgm:prSet presAssocID="{B7EF595B-9627-4448-85C4-5DDF9584599F}" presName="iconSpace" presStyleCnt="0"/>
      <dgm:spPr/>
    </dgm:pt>
    <dgm:pt modelId="{266EFFA3-A16D-4C28-9848-628E96BD91A8}" type="pres">
      <dgm:prSet presAssocID="{B7EF595B-9627-4448-85C4-5DDF9584599F}" presName="parTx" presStyleLbl="revTx" presStyleIdx="2" presStyleCnt="6">
        <dgm:presLayoutVars>
          <dgm:chMax val="0"/>
          <dgm:chPref val="0"/>
        </dgm:presLayoutVars>
      </dgm:prSet>
      <dgm:spPr/>
    </dgm:pt>
    <dgm:pt modelId="{602644D1-137E-488F-AE45-87E53886381A}" type="pres">
      <dgm:prSet presAssocID="{B7EF595B-9627-4448-85C4-5DDF9584599F}" presName="txSpace" presStyleCnt="0"/>
      <dgm:spPr/>
    </dgm:pt>
    <dgm:pt modelId="{C34F85AF-48D4-4936-9868-B6E388DBF02F}" type="pres">
      <dgm:prSet presAssocID="{B7EF595B-9627-4448-85C4-5DDF9584599F}" presName="desTx" presStyleLbl="revTx" presStyleIdx="3" presStyleCnt="6">
        <dgm:presLayoutVars/>
      </dgm:prSet>
      <dgm:spPr/>
    </dgm:pt>
    <dgm:pt modelId="{64398A58-A548-4407-BC15-58E5315CF48D}" type="pres">
      <dgm:prSet presAssocID="{BC69175E-39F7-45D5-82A1-4787E8088774}" presName="sibTrans" presStyleCnt="0"/>
      <dgm:spPr/>
    </dgm:pt>
    <dgm:pt modelId="{1FA645D7-D2AA-4889-8211-3330F26DDEF7}" type="pres">
      <dgm:prSet presAssocID="{462A625C-A07C-4261-AA36-53E0E754B9D6}" presName="compNode" presStyleCnt="0"/>
      <dgm:spPr/>
    </dgm:pt>
    <dgm:pt modelId="{601B904A-357D-4F48-A135-93B00DC8CDBF}" type="pres">
      <dgm:prSet presAssocID="{462A625C-A07C-4261-AA36-53E0E754B9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load"/>
        </a:ext>
      </dgm:extLst>
    </dgm:pt>
    <dgm:pt modelId="{87CD525E-9DE2-4561-8B2B-CF2B4974B975}" type="pres">
      <dgm:prSet presAssocID="{462A625C-A07C-4261-AA36-53E0E754B9D6}" presName="iconSpace" presStyleCnt="0"/>
      <dgm:spPr/>
    </dgm:pt>
    <dgm:pt modelId="{6C9C23CD-EE80-40A9-A638-1B1766CC59D7}" type="pres">
      <dgm:prSet presAssocID="{462A625C-A07C-4261-AA36-53E0E754B9D6}" presName="parTx" presStyleLbl="revTx" presStyleIdx="4" presStyleCnt="6">
        <dgm:presLayoutVars>
          <dgm:chMax val="0"/>
          <dgm:chPref val="0"/>
        </dgm:presLayoutVars>
      </dgm:prSet>
      <dgm:spPr/>
    </dgm:pt>
    <dgm:pt modelId="{426A67E2-0F6C-4BB5-B5C8-F2A928F3C66C}" type="pres">
      <dgm:prSet presAssocID="{462A625C-A07C-4261-AA36-53E0E754B9D6}" presName="txSpace" presStyleCnt="0"/>
      <dgm:spPr/>
    </dgm:pt>
    <dgm:pt modelId="{7105C913-2E46-4C55-848D-88D3076860E9}" type="pres">
      <dgm:prSet presAssocID="{462A625C-A07C-4261-AA36-53E0E754B9D6}" presName="desTx" presStyleLbl="revTx" presStyleIdx="5" presStyleCnt="6">
        <dgm:presLayoutVars/>
      </dgm:prSet>
      <dgm:spPr/>
    </dgm:pt>
  </dgm:ptLst>
  <dgm:cxnLst>
    <dgm:cxn modelId="{376F3F03-8784-4C11-98D0-117A0499E154}" srcId="{B7EF595B-9627-4448-85C4-5DDF9584599F}" destId="{259CBF4C-99F3-4E1C-98AD-2D6EF18311CC}" srcOrd="1" destOrd="0" parTransId="{F4B415C8-E61C-4BC0-99E9-6F3AAFEEF4E1}" sibTransId="{81D4EC39-2CC6-44B9-AAF1-C29FFBC0D0DB}"/>
    <dgm:cxn modelId="{3A981416-8C8C-6940-85B4-05349551418B}" type="presOf" srcId="{342E466C-61F4-4368-A241-7C47D1AE19FA}" destId="{3B90D360-F50F-4042-893C-D8A6FC3B4ADF}" srcOrd="0" destOrd="0" presId="urn:microsoft.com/office/officeart/2018/2/layout/IconLabelDescriptionList"/>
    <dgm:cxn modelId="{99E7D521-83D9-45D6-8D44-CBA2B9299E98}" srcId="{D605843F-757B-4636-965C-E658A1084712}" destId="{462A625C-A07C-4261-AA36-53E0E754B9D6}" srcOrd="2" destOrd="0" parTransId="{8CB8C7A1-BBB0-4228-B44A-E3CB490DD3F5}" sibTransId="{06DAF8A1-8A14-401B-8958-111C4AFF9445}"/>
    <dgm:cxn modelId="{3AD50422-CB0A-462E-8E59-AECA57F9A177}" srcId="{D605843F-757B-4636-965C-E658A1084712}" destId="{342E466C-61F4-4368-A241-7C47D1AE19FA}" srcOrd="0" destOrd="0" parTransId="{C3F7D0C4-E927-4AC9-95F0-8247AAF5952E}" sibTransId="{B5D699DD-F7E7-41E3-989C-F46417955804}"/>
    <dgm:cxn modelId="{4E928524-0A37-F34D-A670-879E02314E61}" type="presOf" srcId="{D91CF206-3741-477E-9723-C84B0C08937E}" destId="{C34F85AF-48D4-4936-9868-B6E388DBF02F}" srcOrd="0" destOrd="0" presId="urn:microsoft.com/office/officeart/2018/2/layout/IconLabelDescriptionList"/>
    <dgm:cxn modelId="{1F577B2C-9032-4C1C-8DBE-CAF0BC8D26DF}" srcId="{B7EF595B-9627-4448-85C4-5DDF9584599F}" destId="{D91CF206-3741-477E-9723-C84B0C08937E}" srcOrd="0" destOrd="0" parTransId="{40F94CF7-C684-4BC0-844B-C4CA3F93C68D}" sibTransId="{0F5E4405-BAD8-46B3-8487-BEC37E89E9EE}"/>
    <dgm:cxn modelId="{D0015B33-D6F0-1A4D-BED3-923FA0D9D522}" type="presOf" srcId="{462A625C-A07C-4261-AA36-53E0E754B9D6}" destId="{6C9C23CD-EE80-40A9-A638-1B1766CC59D7}" srcOrd="0" destOrd="0" presId="urn:microsoft.com/office/officeart/2018/2/layout/IconLabelDescriptionList"/>
    <dgm:cxn modelId="{F5056537-63DA-A84E-98B2-8077B7DFB68D}" type="presOf" srcId="{259CBF4C-99F3-4E1C-98AD-2D6EF18311CC}" destId="{C34F85AF-48D4-4936-9868-B6E388DBF02F}" srcOrd="0" destOrd="1" presId="urn:microsoft.com/office/officeart/2018/2/layout/IconLabelDescriptionList"/>
    <dgm:cxn modelId="{72B38E45-50B8-8549-B590-2338B3709007}" type="presOf" srcId="{8454780E-BC25-4C24-9AAE-BD1AE34C2779}" destId="{7105C913-2E46-4C55-848D-88D3076860E9}" srcOrd="0" destOrd="0" presId="urn:microsoft.com/office/officeart/2018/2/layout/IconLabelDescriptionList"/>
    <dgm:cxn modelId="{889D8555-08B9-B548-8923-927422891F5E}" type="presOf" srcId="{D605843F-757B-4636-965C-E658A1084712}" destId="{51AD7C19-EBF1-4519-91E6-65AE8F6A5E9A}" srcOrd="0" destOrd="0" presId="urn:microsoft.com/office/officeart/2018/2/layout/IconLabelDescriptionList"/>
    <dgm:cxn modelId="{87613159-482C-4A67-811F-0DB8A530E771}" srcId="{462A625C-A07C-4261-AA36-53E0E754B9D6}" destId="{8454780E-BC25-4C24-9AAE-BD1AE34C2779}" srcOrd="0" destOrd="0" parTransId="{94D8581E-1EB8-4386-B416-37D6F6C98CB7}" sibTransId="{F19EC4D4-A205-4C9B-80D0-7E7C97C85E3A}"/>
    <dgm:cxn modelId="{296F6866-31F8-4108-A046-5468623599CF}" srcId="{342E466C-61F4-4368-A241-7C47D1AE19FA}" destId="{1EEA5E74-B3BE-4524-BF83-EDC269607AB5}" srcOrd="0" destOrd="0" parTransId="{36040F04-29DC-4D2E-9822-5CA91BC435D6}" sibTransId="{8612F5E7-8938-4D75-84DC-8BC60227892A}"/>
    <dgm:cxn modelId="{0293B8CB-2E4E-BC46-B5ED-51572D59AF7B}" type="presOf" srcId="{1EEA5E74-B3BE-4524-BF83-EDC269607AB5}" destId="{4E0CE1C2-EB1E-48FC-A155-A650486DD60E}" srcOrd="0" destOrd="0" presId="urn:microsoft.com/office/officeart/2018/2/layout/IconLabelDescriptionList"/>
    <dgm:cxn modelId="{788B74E2-9985-6D4A-B5D7-B14CEC031687}" type="presOf" srcId="{B7EF595B-9627-4448-85C4-5DDF9584599F}" destId="{266EFFA3-A16D-4C28-9848-628E96BD91A8}" srcOrd="0" destOrd="0" presId="urn:microsoft.com/office/officeart/2018/2/layout/IconLabelDescriptionList"/>
    <dgm:cxn modelId="{02D9B6FC-7444-4EAF-AEB2-388201B28F09}" srcId="{D605843F-757B-4636-965C-E658A1084712}" destId="{B7EF595B-9627-4448-85C4-5DDF9584599F}" srcOrd="1" destOrd="0" parTransId="{A9791DDE-3994-4134-9A54-286DEE133BDA}" sibTransId="{BC69175E-39F7-45D5-82A1-4787E8088774}"/>
    <dgm:cxn modelId="{6019239B-D1D3-6B49-AF51-24C0937F92F1}" type="presParOf" srcId="{51AD7C19-EBF1-4519-91E6-65AE8F6A5E9A}" destId="{FED8E193-0218-4B30-AD29-50AEFECB986F}" srcOrd="0" destOrd="0" presId="urn:microsoft.com/office/officeart/2018/2/layout/IconLabelDescriptionList"/>
    <dgm:cxn modelId="{5EF58ED4-F21F-9B48-807B-F8E945E9A613}" type="presParOf" srcId="{FED8E193-0218-4B30-AD29-50AEFECB986F}" destId="{05D4768E-AF07-4D1C-AE63-2DDA5E79BC50}" srcOrd="0" destOrd="0" presId="urn:microsoft.com/office/officeart/2018/2/layout/IconLabelDescriptionList"/>
    <dgm:cxn modelId="{4E9D9866-9CCD-5A4C-A8B0-5FF166CA0188}" type="presParOf" srcId="{FED8E193-0218-4B30-AD29-50AEFECB986F}" destId="{2A668B36-A6E8-4998-84EF-12581B21F305}" srcOrd="1" destOrd="0" presId="urn:microsoft.com/office/officeart/2018/2/layout/IconLabelDescriptionList"/>
    <dgm:cxn modelId="{52AE369A-98CC-0543-98AD-7F2B365B3356}" type="presParOf" srcId="{FED8E193-0218-4B30-AD29-50AEFECB986F}" destId="{3B90D360-F50F-4042-893C-D8A6FC3B4ADF}" srcOrd="2" destOrd="0" presId="urn:microsoft.com/office/officeart/2018/2/layout/IconLabelDescriptionList"/>
    <dgm:cxn modelId="{CD835C3F-E547-E14A-A610-DC4ED7CD9C12}" type="presParOf" srcId="{FED8E193-0218-4B30-AD29-50AEFECB986F}" destId="{B0B0396D-8626-4EDE-9084-AE3B50609D9C}" srcOrd="3" destOrd="0" presId="urn:microsoft.com/office/officeart/2018/2/layout/IconLabelDescriptionList"/>
    <dgm:cxn modelId="{11771493-7BFB-064B-ABDB-37CD62EA383F}" type="presParOf" srcId="{FED8E193-0218-4B30-AD29-50AEFECB986F}" destId="{4E0CE1C2-EB1E-48FC-A155-A650486DD60E}" srcOrd="4" destOrd="0" presId="urn:microsoft.com/office/officeart/2018/2/layout/IconLabelDescriptionList"/>
    <dgm:cxn modelId="{4472DF12-BCD0-5248-9931-6907BC3CA4E7}" type="presParOf" srcId="{51AD7C19-EBF1-4519-91E6-65AE8F6A5E9A}" destId="{6DD95923-40CF-4D3B-A91C-B91EEF7094B8}" srcOrd="1" destOrd="0" presId="urn:microsoft.com/office/officeart/2018/2/layout/IconLabelDescriptionList"/>
    <dgm:cxn modelId="{B142F99A-C29E-874C-9A0B-5DC554336ADC}" type="presParOf" srcId="{51AD7C19-EBF1-4519-91E6-65AE8F6A5E9A}" destId="{1AC11D41-70A5-4A9B-8E8C-FCABFF8E53C6}" srcOrd="2" destOrd="0" presId="urn:microsoft.com/office/officeart/2018/2/layout/IconLabelDescriptionList"/>
    <dgm:cxn modelId="{5C777408-EEDB-7547-AFB6-B39266B22C3E}" type="presParOf" srcId="{1AC11D41-70A5-4A9B-8E8C-FCABFF8E53C6}" destId="{C2AC7154-1816-44AF-8D2E-FE89B8553BE8}" srcOrd="0" destOrd="0" presId="urn:microsoft.com/office/officeart/2018/2/layout/IconLabelDescriptionList"/>
    <dgm:cxn modelId="{EFE268A4-36CA-BB40-8207-5D3E45B32DCA}" type="presParOf" srcId="{1AC11D41-70A5-4A9B-8E8C-FCABFF8E53C6}" destId="{733304D2-954B-463B-9E07-CC809D3DC364}" srcOrd="1" destOrd="0" presId="urn:microsoft.com/office/officeart/2018/2/layout/IconLabelDescriptionList"/>
    <dgm:cxn modelId="{112303E8-BF78-3143-B6D3-E901DE85D759}" type="presParOf" srcId="{1AC11D41-70A5-4A9B-8E8C-FCABFF8E53C6}" destId="{266EFFA3-A16D-4C28-9848-628E96BD91A8}" srcOrd="2" destOrd="0" presId="urn:microsoft.com/office/officeart/2018/2/layout/IconLabelDescriptionList"/>
    <dgm:cxn modelId="{31BAD562-9DE0-EB4D-BFBB-46525E464A1E}" type="presParOf" srcId="{1AC11D41-70A5-4A9B-8E8C-FCABFF8E53C6}" destId="{602644D1-137E-488F-AE45-87E53886381A}" srcOrd="3" destOrd="0" presId="urn:microsoft.com/office/officeart/2018/2/layout/IconLabelDescriptionList"/>
    <dgm:cxn modelId="{03DFE054-17DB-F243-817C-CA8E887170B1}" type="presParOf" srcId="{1AC11D41-70A5-4A9B-8E8C-FCABFF8E53C6}" destId="{C34F85AF-48D4-4936-9868-B6E388DBF02F}" srcOrd="4" destOrd="0" presId="urn:microsoft.com/office/officeart/2018/2/layout/IconLabelDescriptionList"/>
    <dgm:cxn modelId="{1C76385F-8599-124F-8788-3DAEADD0EADD}" type="presParOf" srcId="{51AD7C19-EBF1-4519-91E6-65AE8F6A5E9A}" destId="{64398A58-A548-4407-BC15-58E5315CF48D}" srcOrd="3" destOrd="0" presId="urn:microsoft.com/office/officeart/2018/2/layout/IconLabelDescriptionList"/>
    <dgm:cxn modelId="{7E1BAB76-0607-EE4D-8CE2-224FE4C07228}" type="presParOf" srcId="{51AD7C19-EBF1-4519-91E6-65AE8F6A5E9A}" destId="{1FA645D7-D2AA-4889-8211-3330F26DDEF7}" srcOrd="4" destOrd="0" presId="urn:microsoft.com/office/officeart/2018/2/layout/IconLabelDescriptionList"/>
    <dgm:cxn modelId="{BA62366A-AF22-0647-BCBB-B2532276D6F1}" type="presParOf" srcId="{1FA645D7-D2AA-4889-8211-3330F26DDEF7}" destId="{601B904A-357D-4F48-A135-93B00DC8CDBF}" srcOrd="0" destOrd="0" presId="urn:microsoft.com/office/officeart/2018/2/layout/IconLabelDescriptionList"/>
    <dgm:cxn modelId="{302C8211-7E51-0640-9ED1-FFA2D283A10C}" type="presParOf" srcId="{1FA645D7-D2AA-4889-8211-3330F26DDEF7}" destId="{87CD525E-9DE2-4561-8B2B-CF2B4974B975}" srcOrd="1" destOrd="0" presId="urn:microsoft.com/office/officeart/2018/2/layout/IconLabelDescriptionList"/>
    <dgm:cxn modelId="{AA0C2D0F-3C1E-C542-AA84-B5DB28DB5250}" type="presParOf" srcId="{1FA645D7-D2AA-4889-8211-3330F26DDEF7}" destId="{6C9C23CD-EE80-40A9-A638-1B1766CC59D7}" srcOrd="2" destOrd="0" presId="urn:microsoft.com/office/officeart/2018/2/layout/IconLabelDescriptionList"/>
    <dgm:cxn modelId="{06E6B5E7-A894-7B45-8284-4BFF9326A513}" type="presParOf" srcId="{1FA645D7-D2AA-4889-8211-3330F26DDEF7}" destId="{426A67E2-0F6C-4BB5-B5C8-F2A928F3C66C}" srcOrd="3" destOrd="0" presId="urn:microsoft.com/office/officeart/2018/2/layout/IconLabelDescriptionList"/>
    <dgm:cxn modelId="{077A908C-EA2C-454B-8A7D-2C7F28C427A2}" type="presParOf" srcId="{1FA645D7-D2AA-4889-8211-3330F26DDEF7}" destId="{7105C913-2E46-4C55-848D-88D3076860E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19D217-20C2-4F2E-9023-CB1E872B2B4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FD4EE98-1C9D-4869-BC39-B53F32A7254D}">
      <dgm:prSet/>
      <dgm:spPr/>
      <dgm:t>
        <a:bodyPr/>
        <a:lstStyle/>
        <a:p>
          <a:pPr>
            <a:lnSpc>
              <a:spcPct val="100000"/>
            </a:lnSpc>
            <a:defRPr b="1"/>
          </a:pPr>
          <a:r>
            <a:rPr lang="en-GB"/>
            <a:t>Initiate Web Scraping</a:t>
          </a:r>
          <a:endParaRPr lang="en-US"/>
        </a:p>
      </dgm:t>
    </dgm:pt>
    <dgm:pt modelId="{D11CCC7F-EE69-4D8E-BFB8-802A342646E0}" type="parTrans" cxnId="{A7B23265-5D52-4EAF-BD1F-74085A4F0071}">
      <dgm:prSet/>
      <dgm:spPr/>
      <dgm:t>
        <a:bodyPr/>
        <a:lstStyle/>
        <a:p>
          <a:endParaRPr lang="en-US"/>
        </a:p>
      </dgm:t>
    </dgm:pt>
    <dgm:pt modelId="{058D4874-9FB8-4B60-B4B1-F7E56741721C}" type="sibTrans" cxnId="{A7B23265-5D52-4EAF-BD1F-74085A4F0071}">
      <dgm:prSet/>
      <dgm:spPr/>
      <dgm:t>
        <a:bodyPr/>
        <a:lstStyle/>
        <a:p>
          <a:endParaRPr lang="en-US"/>
        </a:p>
      </dgm:t>
    </dgm:pt>
    <dgm:pt modelId="{1D44ADE7-6E99-4C40-86EE-177DA8E37E43}">
      <dgm:prSet/>
      <dgm:spPr/>
      <dgm:t>
        <a:bodyPr/>
        <a:lstStyle/>
        <a:p>
          <a:pPr>
            <a:lnSpc>
              <a:spcPct val="100000"/>
            </a:lnSpc>
          </a:pPr>
          <a:r>
            <a:rPr lang="en-GB"/>
            <a:t>Target  page `https://en.wikipedia.org/wiki/List_of_Falcon_9_and_Falcon_Heavy_launches`</a:t>
          </a:r>
          <a:endParaRPr lang="en-US"/>
        </a:p>
      </dgm:t>
    </dgm:pt>
    <dgm:pt modelId="{A926CF49-91AC-49EC-89B6-120B8F9ED15E}" type="parTrans" cxnId="{C29D6B1F-BF8A-459D-8452-7AB9012677A3}">
      <dgm:prSet/>
      <dgm:spPr/>
      <dgm:t>
        <a:bodyPr/>
        <a:lstStyle/>
        <a:p>
          <a:endParaRPr lang="en-US"/>
        </a:p>
      </dgm:t>
    </dgm:pt>
    <dgm:pt modelId="{149C8FD0-98AB-477A-A57C-38BF7CA0EF9C}" type="sibTrans" cxnId="{C29D6B1F-BF8A-459D-8452-7AB9012677A3}">
      <dgm:prSet/>
      <dgm:spPr/>
      <dgm:t>
        <a:bodyPr/>
        <a:lstStyle/>
        <a:p>
          <a:endParaRPr lang="en-US"/>
        </a:p>
      </dgm:t>
    </dgm:pt>
    <dgm:pt modelId="{CCE54833-91AC-4B0E-90D1-89CAD2E0D661}">
      <dgm:prSet/>
      <dgm:spPr/>
      <dgm:t>
        <a:bodyPr/>
        <a:lstStyle/>
        <a:p>
          <a:pPr>
            <a:lnSpc>
              <a:spcPct val="100000"/>
            </a:lnSpc>
            <a:defRPr b="1"/>
          </a:pPr>
          <a:r>
            <a:rPr lang="en-GB"/>
            <a:t>Parse HTML Content	</a:t>
          </a:r>
          <a:endParaRPr lang="en-US"/>
        </a:p>
      </dgm:t>
    </dgm:pt>
    <dgm:pt modelId="{3B0174A8-F53C-46BC-B04E-81B628DF034B}" type="parTrans" cxnId="{AF055E54-FC33-448B-B36F-1DC27F81671A}">
      <dgm:prSet/>
      <dgm:spPr/>
      <dgm:t>
        <a:bodyPr/>
        <a:lstStyle/>
        <a:p>
          <a:endParaRPr lang="en-US"/>
        </a:p>
      </dgm:t>
    </dgm:pt>
    <dgm:pt modelId="{28F959BD-4545-4478-A25D-9C962CA1689E}" type="sibTrans" cxnId="{AF055E54-FC33-448B-B36F-1DC27F81671A}">
      <dgm:prSet/>
      <dgm:spPr/>
      <dgm:t>
        <a:bodyPr/>
        <a:lstStyle/>
        <a:p>
          <a:endParaRPr lang="en-US"/>
        </a:p>
      </dgm:t>
    </dgm:pt>
    <dgm:pt modelId="{BB3E2488-E660-4BF4-AD81-3A9F339422D6}">
      <dgm:prSet/>
      <dgm:spPr/>
      <dgm:t>
        <a:bodyPr/>
        <a:lstStyle/>
        <a:p>
          <a:pPr>
            <a:lnSpc>
              <a:spcPct val="100000"/>
            </a:lnSpc>
          </a:pPr>
          <a:r>
            <a:rPr lang="en-GB" dirty="0"/>
            <a:t>Use `</a:t>
          </a:r>
          <a:r>
            <a:rPr lang="en-GB" dirty="0" err="1"/>
            <a:t>BeautifulSoup</a:t>
          </a:r>
          <a:r>
            <a:rPr lang="en-GB" dirty="0"/>
            <a:t>` to parse the HTML content.</a:t>
          </a:r>
          <a:endParaRPr lang="en-US" dirty="0"/>
        </a:p>
      </dgm:t>
    </dgm:pt>
    <dgm:pt modelId="{83708035-B0A9-4FA3-BC6B-A4E03C6A6576}" type="parTrans" cxnId="{A0E315F9-78F2-4829-8BBA-26B0F40C7E09}">
      <dgm:prSet/>
      <dgm:spPr/>
      <dgm:t>
        <a:bodyPr/>
        <a:lstStyle/>
        <a:p>
          <a:endParaRPr lang="en-US"/>
        </a:p>
      </dgm:t>
    </dgm:pt>
    <dgm:pt modelId="{E591F5DA-B914-4387-9318-B195266AA5F5}" type="sibTrans" cxnId="{A0E315F9-78F2-4829-8BBA-26B0F40C7E09}">
      <dgm:prSet/>
      <dgm:spPr/>
      <dgm:t>
        <a:bodyPr/>
        <a:lstStyle/>
        <a:p>
          <a:endParaRPr lang="en-US"/>
        </a:p>
      </dgm:t>
    </dgm:pt>
    <dgm:pt modelId="{DBF2018B-1CAC-42AB-A7DF-61202B171DF9}">
      <dgm:prSet/>
      <dgm:spPr/>
      <dgm:t>
        <a:bodyPr/>
        <a:lstStyle/>
        <a:p>
          <a:pPr>
            <a:lnSpc>
              <a:spcPct val="100000"/>
            </a:lnSpc>
          </a:pPr>
          <a:r>
            <a:rPr lang="en-GB" dirty="0"/>
            <a:t>Extract the HTML table containing Falcon 9 launch records.</a:t>
          </a:r>
          <a:endParaRPr lang="en-US" dirty="0"/>
        </a:p>
      </dgm:t>
    </dgm:pt>
    <dgm:pt modelId="{7F3524D8-B18E-4B0E-824A-4BEFAC6847C6}" type="parTrans" cxnId="{252BF2FF-AA79-47BA-AF94-5D7292AF8452}">
      <dgm:prSet/>
      <dgm:spPr/>
      <dgm:t>
        <a:bodyPr/>
        <a:lstStyle/>
        <a:p>
          <a:endParaRPr lang="en-US"/>
        </a:p>
      </dgm:t>
    </dgm:pt>
    <dgm:pt modelId="{4F0C8EEE-55D4-42C9-AAB2-40D18A867FD6}" type="sibTrans" cxnId="{252BF2FF-AA79-47BA-AF94-5D7292AF8452}">
      <dgm:prSet/>
      <dgm:spPr/>
      <dgm:t>
        <a:bodyPr/>
        <a:lstStyle/>
        <a:p>
          <a:endParaRPr lang="en-US"/>
        </a:p>
      </dgm:t>
    </dgm:pt>
    <dgm:pt modelId="{740810F9-7C74-447F-A8DC-AC3D7EFA6999}">
      <dgm:prSet/>
      <dgm:spPr/>
      <dgm:t>
        <a:bodyPr/>
        <a:lstStyle/>
        <a:p>
          <a:pPr>
            <a:lnSpc>
              <a:spcPct val="100000"/>
            </a:lnSpc>
            <a:defRPr b="1"/>
          </a:pPr>
          <a:r>
            <a:rPr lang="en-GB"/>
            <a:t>Converting data</a:t>
          </a:r>
          <a:endParaRPr lang="en-US"/>
        </a:p>
      </dgm:t>
    </dgm:pt>
    <dgm:pt modelId="{00D87186-C7A1-4499-8AA7-F58D259FB07E}" type="parTrans" cxnId="{615FB513-92B7-482D-86A6-7CA76C6FC990}">
      <dgm:prSet/>
      <dgm:spPr/>
      <dgm:t>
        <a:bodyPr/>
        <a:lstStyle/>
        <a:p>
          <a:endParaRPr lang="en-US"/>
        </a:p>
      </dgm:t>
    </dgm:pt>
    <dgm:pt modelId="{2CF32DED-6EE2-47EE-80D5-7DC204709F93}" type="sibTrans" cxnId="{615FB513-92B7-482D-86A6-7CA76C6FC990}">
      <dgm:prSet/>
      <dgm:spPr/>
      <dgm:t>
        <a:bodyPr/>
        <a:lstStyle/>
        <a:p>
          <a:endParaRPr lang="en-US"/>
        </a:p>
      </dgm:t>
    </dgm:pt>
    <dgm:pt modelId="{588DCC18-EA61-4142-A2E4-B85E3A9B206F}">
      <dgm:prSet/>
      <dgm:spPr/>
      <dgm:t>
        <a:bodyPr/>
        <a:lstStyle/>
        <a:p>
          <a:pPr>
            <a:lnSpc>
              <a:spcPct val="100000"/>
            </a:lnSpc>
          </a:pPr>
          <a:r>
            <a:rPr lang="en-GB"/>
            <a:t>Convert the extracted HTML table into a pandas DataFrame.</a:t>
          </a:r>
          <a:endParaRPr lang="en-US"/>
        </a:p>
      </dgm:t>
    </dgm:pt>
    <dgm:pt modelId="{9E9B8297-2DDD-408D-A5C2-CBDD5217291F}" type="parTrans" cxnId="{975A4990-6E4F-4E54-A451-DE70B81CAADE}">
      <dgm:prSet/>
      <dgm:spPr/>
      <dgm:t>
        <a:bodyPr/>
        <a:lstStyle/>
        <a:p>
          <a:endParaRPr lang="en-US"/>
        </a:p>
      </dgm:t>
    </dgm:pt>
    <dgm:pt modelId="{67A63D48-EDFD-4EB3-B131-D68D507D0F8D}" type="sibTrans" cxnId="{975A4990-6E4F-4E54-A451-DE70B81CAADE}">
      <dgm:prSet/>
      <dgm:spPr/>
      <dgm:t>
        <a:bodyPr/>
        <a:lstStyle/>
        <a:p>
          <a:endParaRPr lang="en-US"/>
        </a:p>
      </dgm:t>
    </dgm:pt>
    <dgm:pt modelId="{1B4FC209-37A7-4EF3-901D-3324B306B09D}">
      <dgm:prSet/>
      <dgm:spPr/>
      <dgm:t>
        <a:bodyPr/>
        <a:lstStyle/>
        <a:p>
          <a:pPr>
            <a:lnSpc>
              <a:spcPct val="100000"/>
            </a:lnSpc>
          </a:pPr>
          <a:r>
            <a:rPr lang="en-GB" dirty="0"/>
            <a:t>Clean and format the </a:t>
          </a:r>
          <a:r>
            <a:rPr lang="en-GB" dirty="0" err="1"/>
            <a:t>DataFrame</a:t>
          </a:r>
          <a:r>
            <a:rPr lang="en-GB" dirty="0"/>
            <a:t>, ensuring data consistency.</a:t>
          </a:r>
        </a:p>
        <a:p>
          <a:pPr>
            <a:lnSpc>
              <a:spcPct val="100000"/>
            </a:lnSpc>
          </a:pPr>
          <a:r>
            <a:rPr lang="en-US" dirty="0"/>
            <a:t>Export data to csv file</a:t>
          </a:r>
        </a:p>
      </dgm:t>
    </dgm:pt>
    <dgm:pt modelId="{D563A8AA-949F-4263-8BB2-004C9D5B0006}" type="parTrans" cxnId="{EBA94C91-5597-4FCB-B48E-B82960A291B3}">
      <dgm:prSet/>
      <dgm:spPr/>
      <dgm:t>
        <a:bodyPr/>
        <a:lstStyle/>
        <a:p>
          <a:endParaRPr lang="en-US"/>
        </a:p>
      </dgm:t>
    </dgm:pt>
    <dgm:pt modelId="{F5F904F2-1DE0-4107-B859-502D4C0F3E7D}" type="sibTrans" cxnId="{EBA94C91-5597-4FCB-B48E-B82960A291B3}">
      <dgm:prSet/>
      <dgm:spPr/>
      <dgm:t>
        <a:bodyPr/>
        <a:lstStyle/>
        <a:p>
          <a:endParaRPr lang="en-US"/>
        </a:p>
      </dgm:t>
    </dgm:pt>
    <dgm:pt modelId="{D822A4BB-2A10-43BE-A7B2-7C744BD5EC23}" type="pres">
      <dgm:prSet presAssocID="{8519D217-20C2-4F2E-9023-CB1E872B2B44}" presName="root" presStyleCnt="0">
        <dgm:presLayoutVars>
          <dgm:dir/>
          <dgm:resizeHandles val="exact"/>
        </dgm:presLayoutVars>
      </dgm:prSet>
      <dgm:spPr/>
    </dgm:pt>
    <dgm:pt modelId="{6BF09068-92DD-4347-BAA8-C83AF2D10005}" type="pres">
      <dgm:prSet presAssocID="{6FD4EE98-1C9D-4869-BC39-B53F32A7254D}" presName="compNode" presStyleCnt="0"/>
      <dgm:spPr/>
    </dgm:pt>
    <dgm:pt modelId="{82F50324-01FA-4975-AE2A-B085CEFC5E99}" type="pres">
      <dgm:prSet presAssocID="{6FD4EE98-1C9D-4869-BC39-B53F32A725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43449869-C881-4756-A6F4-0FEF4457F14B}" type="pres">
      <dgm:prSet presAssocID="{6FD4EE98-1C9D-4869-BC39-B53F32A7254D}" presName="iconSpace" presStyleCnt="0"/>
      <dgm:spPr/>
    </dgm:pt>
    <dgm:pt modelId="{EF66521F-0433-4C98-8419-8E8F513C2E03}" type="pres">
      <dgm:prSet presAssocID="{6FD4EE98-1C9D-4869-BC39-B53F32A7254D}" presName="parTx" presStyleLbl="revTx" presStyleIdx="0" presStyleCnt="6">
        <dgm:presLayoutVars>
          <dgm:chMax val="0"/>
          <dgm:chPref val="0"/>
        </dgm:presLayoutVars>
      </dgm:prSet>
      <dgm:spPr/>
    </dgm:pt>
    <dgm:pt modelId="{78818578-AD43-469A-9E23-A1E715C36F20}" type="pres">
      <dgm:prSet presAssocID="{6FD4EE98-1C9D-4869-BC39-B53F32A7254D}" presName="txSpace" presStyleCnt="0"/>
      <dgm:spPr/>
    </dgm:pt>
    <dgm:pt modelId="{7DA8E13C-7D45-457E-9CD3-0ED212470638}" type="pres">
      <dgm:prSet presAssocID="{6FD4EE98-1C9D-4869-BC39-B53F32A7254D}" presName="desTx" presStyleLbl="revTx" presStyleIdx="1" presStyleCnt="6">
        <dgm:presLayoutVars/>
      </dgm:prSet>
      <dgm:spPr/>
    </dgm:pt>
    <dgm:pt modelId="{9F135D2B-6CB8-4031-AF93-A42F88C7DB61}" type="pres">
      <dgm:prSet presAssocID="{058D4874-9FB8-4B60-B4B1-F7E56741721C}" presName="sibTrans" presStyleCnt="0"/>
      <dgm:spPr/>
    </dgm:pt>
    <dgm:pt modelId="{E6446A39-68B6-4D17-87F4-43411F5859E5}" type="pres">
      <dgm:prSet presAssocID="{CCE54833-91AC-4B0E-90D1-89CAD2E0D661}" presName="compNode" presStyleCnt="0"/>
      <dgm:spPr/>
    </dgm:pt>
    <dgm:pt modelId="{622A574F-CE5A-4390-A646-B5981F60E884}" type="pres">
      <dgm:prSet presAssocID="{CCE54833-91AC-4B0E-90D1-89CAD2E0D6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1F5A10D6-C6CA-4E05-9436-DEDC4F4208B9}" type="pres">
      <dgm:prSet presAssocID="{CCE54833-91AC-4B0E-90D1-89CAD2E0D661}" presName="iconSpace" presStyleCnt="0"/>
      <dgm:spPr/>
    </dgm:pt>
    <dgm:pt modelId="{01E07FDC-48FB-4AE3-9A6C-62D2B26D5EB1}" type="pres">
      <dgm:prSet presAssocID="{CCE54833-91AC-4B0E-90D1-89CAD2E0D661}" presName="parTx" presStyleLbl="revTx" presStyleIdx="2" presStyleCnt="6">
        <dgm:presLayoutVars>
          <dgm:chMax val="0"/>
          <dgm:chPref val="0"/>
        </dgm:presLayoutVars>
      </dgm:prSet>
      <dgm:spPr/>
    </dgm:pt>
    <dgm:pt modelId="{78BBE907-5DDE-43F3-9FF7-1C33A121947F}" type="pres">
      <dgm:prSet presAssocID="{CCE54833-91AC-4B0E-90D1-89CAD2E0D661}" presName="txSpace" presStyleCnt="0"/>
      <dgm:spPr/>
    </dgm:pt>
    <dgm:pt modelId="{6988F1C9-A97E-4146-AAE6-16FAED9BD55D}" type="pres">
      <dgm:prSet presAssocID="{CCE54833-91AC-4B0E-90D1-89CAD2E0D661}" presName="desTx" presStyleLbl="revTx" presStyleIdx="3" presStyleCnt="6">
        <dgm:presLayoutVars/>
      </dgm:prSet>
      <dgm:spPr/>
    </dgm:pt>
    <dgm:pt modelId="{1F2E63CD-C674-47E2-94AC-6CEA500FAAF4}" type="pres">
      <dgm:prSet presAssocID="{28F959BD-4545-4478-A25D-9C962CA1689E}" presName="sibTrans" presStyleCnt="0"/>
      <dgm:spPr/>
    </dgm:pt>
    <dgm:pt modelId="{E6B200EA-E37B-4418-8CC2-6A5ECD94A8DE}" type="pres">
      <dgm:prSet presAssocID="{740810F9-7C74-447F-A8DC-AC3D7EFA6999}" presName="compNode" presStyleCnt="0"/>
      <dgm:spPr/>
    </dgm:pt>
    <dgm:pt modelId="{900CDDF9-9AE0-4BEC-A572-8019B34199C3}" type="pres">
      <dgm:prSet presAssocID="{740810F9-7C74-447F-A8DC-AC3D7EFA69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nda"/>
        </a:ext>
      </dgm:extLst>
    </dgm:pt>
    <dgm:pt modelId="{23B05954-8619-4134-9A93-831A2CAC4690}" type="pres">
      <dgm:prSet presAssocID="{740810F9-7C74-447F-A8DC-AC3D7EFA6999}" presName="iconSpace" presStyleCnt="0"/>
      <dgm:spPr/>
    </dgm:pt>
    <dgm:pt modelId="{55FF51D0-5B68-4AB6-BD48-A2679B967BAF}" type="pres">
      <dgm:prSet presAssocID="{740810F9-7C74-447F-A8DC-AC3D7EFA6999}" presName="parTx" presStyleLbl="revTx" presStyleIdx="4" presStyleCnt="6">
        <dgm:presLayoutVars>
          <dgm:chMax val="0"/>
          <dgm:chPref val="0"/>
        </dgm:presLayoutVars>
      </dgm:prSet>
      <dgm:spPr/>
    </dgm:pt>
    <dgm:pt modelId="{57E5DF06-08DB-45F9-A7A0-0E6ADACDFBAF}" type="pres">
      <dgm:prSet presAssocID="{740810F9-7C74-447F-A8DC-AC3D7EFA6999}" presName="txSpace" presStyleCnt="0"/>
      <dgm:spPr/>
    </dgm:pt>
    <dgm:pt modelId="{CB5FEF9E-F04B-491A-9E1F-823EB9F2A0BB}" type="pres">
      <dgm:prSet presAssocID="{740810F9-7C74-447F-A8DC-AC3D7EFA6999}" presName="desTx" presStyleLbl="revTx" presStyleIdx="5" presStyleCnt="6">
        <dgm:presLayoutVars/>
      </dgm:prSet>
      <dgm:spPr/>
    </dgm:pt>
  </dgm:ptLst>
  <dgm:cxnLst>
    <dgm:cxn modelId="{615FB513-92B7-482D-86A6-7CA76C6FC990}" srcId="{8519D217-20C2-4F2E-9023-CB1E872B2B44}" destId="{740810F9-7C74-447F-A8DC-AC3D7EFA6999}" srcOrd="2" destOrd="0" parTransId="{00D87186-C7A1-4499-8AA7-F58D259FB07E}" sibTransId="{2CF32DED-6EE2-47EE-80D5-7DC204709F93}"/>
    <dgm:cxn modelId="{3CA1E117-5A10-4507-8D2A-8F37DD75B07D}" type="presOf" srcId="{DBF2018B-1CAC-42AB-A7DF-61202B171DF9}" destId="{6988F1C9-A97E-4146-AAE6-16FAED9BD55D}" srcOrd="0" destOrd="1" presId="urn:microsoft.com/office/officeart/2018/2/layout/IconLabelDescriptionList"/>
    <dgm:cxn modelId="{C29D6B1F-BF8A-459D-8452-7AB9012677A3}" srcId="{6FD4EE98-1C9D-4869-BC39-B53F32A7254D}" destId="{1D44ADE7-6E99-4C40-86EE-177DA8E37E43}" srcOrd="0" destOrd="0" parTransId="{A926CF49-91AC-49EC-89B6-120B8F9ED15E}" sibTransId="{149C8FD0-98AB-477A-A57C-38BF7CA0EF9C}"/>
    <dgm:cxn modelId="{1EC16C34-3F19-435E-856D-F902281C6609}" type="presOf" srcId="{BB3E2488-E660-4BF4-AD81-3A9F339422D6}" destId="{6988F1C9-A97E-4146-AAE6-16FAED9BD55D}" srcOrd="0" destOrd="0" presId="urn:microsoft.com/office/officeart/2018/2/layout/IconLabelDescriptionList"/>
    <dgm:cxn modelId="{AF055E54-FC33-448B-B36F-1DC27F81671A}" srcId="{8519D217-20C2-4F2E-9023-CB1E872B2B44}" destId="{CCE54833-91AC-4B0E-90D1-89CAD2E0D661}" srcOrd="1" destOrd="0" parTransId="{3B0174A8-F53C-46BC-B04E-81B628DF034B}" sibTransId="{28F959BD-4545-4478-A25D-9C962CA1689E}"/>
    <dgm:cxn modelId="{A7B23265-5D52-4EAF-BD1F-74085A4F0071}" srcId="{8519D217-20C2-4F2E-9023-CB1E872B2B44}" destId="{6FD4EE98-1C9D-4869-BC39-B53F32A7254D}" srcOrd="0" destOrd="0" parTransId="{D11CCC7F-EE69-4D8E-BFB8-802A342646E0}" sibTransId="{058D4874-9FB8-4B60-B4B1-F7E56741721C}"/>
    <dgm:cxn modelId="{C63F567A-FDC7-40E1-AD10-3DAC1A1CF324}" type="presOf" srcId="{8519D217-20C2-4F2E-9023-CB1E872B2B44}" destId="{D822A4BB-2A10-43BE-A7B2-7C744BD5EC23}" srcOrd="0" destOrd="0" presId="urn:microsoft.com/office/officeart/2018/2/layout/IconLabelDescriptionList"/>
    <dgm:cxn modelId="{975A4990-6E4F-4E54-A451-DE70B81CAADE}" srcId="{740810F9-7C74-447F-A8DC-AC3D7EFA6999}" destId="{588DCC18-EA61-4142-A2E4-B85E3A9B206F}" srcOrd="0" destOrd="0" parTransId="{9E9B8297-2DDD-408D-A5C2-CBDD5217291F}" sibTransId="{67A63D48-EDFD-4EB3-B131-D68D507D0F8D}"/>
    <dgm:cxn modelId="{EBA94C91-5597-4FCB-B48E-B82960A291B3}" srcId="{740810F9-7C74-447F-A8DC-AC3D7EFA6999}" destId="{1B4FC209-37A7-4EF3-901D-3324B306B09D}" srcOrd="1" destOrd="0" parTransId="{D563A8AA-949F-4263-8BB2-004C9D5B0006}" sibTransId="{F5F904F2-1DE0-4107-B859-502D4C0F3E7D}"/>
    <dgm:cxn modelId="{67392DB7-DFCA-4A59-9F40-BF2AABEE71F5}" type="presOf" srcId="{1D44ADE7-6E99-4C40-86EE-177DA8E37E43}" destId="{7DA8E13C-7D45-457E-9CD3-0ED212470638}" srcOrd="0" destOrd="0" presId="urn:microsoft.com/office/officeart/2018/2/layout/IconLabelDescriptionList"/>
    <dgm:cxn modelId="{39BD9ABB-0E7B-465D-AC9D-C7F7E116A2AA}" type="presOf" srcId="{6FD4EE98-1C9D-4869-BC39-B53F32A7254D}" destId="{EF66521F-0433-4C98-8419-8E8F513C2E03}" srcOrd="0" destOrd="0" presId="urn:microsoft.com/office/officeart/2018/2/layout/IconLabelDescriptionList"/>
    <dgm:cxn modelId="{5B2AA4CA-5BB3-4818-AB8D-F0D6F5680328}" type="presOf" srcId="{1B4FC209-37A7-4EF3-901D-3324B306B09D}" destId="{CB5FEF9E-F04B-491A-9E1F-823EB9F2A0BB}" srcOrd="0" destOrd="1" presId="urn:microsoft.com/office/officeart/2018/2/layout/IconLabelDescriptionList"/>
    <dgm:cxn modelId="{018C64DD-BECC-444F-B226-0D5A54C3170C}" type="presOf" srcId="{588DCC18-EA61-4142-A2E4-B85E3A9B206F}" destId="{CB5FEF9E-F04B-491A-9E1F-823EB9F2A0BB}" srcOrd="0" destOrd="0" presId="urn:microsoft.com/office/officeart/2018/2/layout/IconLabelDescriptionList"/>
    <dgm:cxn modelId="{65B291DD-6BE9-4843-A0DE-0CA327560FD2}" type="presOf" srcId="{CCE54833-91AC-4B0E-90D1-89CAD2E0D661}" destId="{01E07FDC-48FB-4AE3-9A6C-62D2B26D5EB1}" srcOrd="0" destOrd="0" presId="urn:microsoft.com/office/officeart/2018/2/layout/IconLabelDescriptionList"/>
    <dgm:cxn modelId="{BCDE4DE3-44B2-4498-9390-12594461FD40}" type="presOf" srcId="{740810F9-7C74-447F-A8DC-AC3D7EFA6999}" destId="{55FF51D0-5B68-4AB6-BD48-A2679B967BAF}" srcOrd="0" destOrd="0" presId="urn:microsoft.com/office/officeart/2018/2/layout/IconLabelDescriptionList"/>
    <dgm:cxn modelId="{A0E315F9-78F2-4829-8BBA-26B0F40C7E09}" srcId="{CCE54833-91AC-4B0E-90D1-89CAD2E0D661}" destId="{BB3E2488-E660-4BF4-AD81-3A9F339422D6}" srcOrd="0" destOrd="0" parTransId="{83708035-B0A9-4FA3-BC6B-A4E03C6A6576}" sibTransId="{E591F5DA-B914-4387-9318-B195266AA5F5}"/>
    <dgm:cxn modelId="{252BF2FF-AA79-47BA-AF94-5D7292AF8452}" srcId="{CCE54833-91AC-4B0E-90D1-89CAD2E0D661}" destId="{DBF2018B-1CAC-42AB-A7DF-61202B171DF9}" srcOrd="1" destOrd="0" parTransId="{7F3524D8-B18E-4B0E-824A-4BEFAC6847C6}" sibTransId="{4F0C8EEE-55D4-42C9-AAB2-40D18A867FD6}"/>
    <dgm:cxn modelId="{8FE2928F-4C7A-4BB5-8125-FA0421ABF497}" type="presParOf" srcId="{D822A4BB-2A10-43BE-A7B2-7C744BD5EC23}" destId="{6BF09068-92DD-4347-BAA8-C83AF2D10005}" srcOrd="0" destOrd="0" presId="urn:microsoft.com/office/officeart/2018/2/layout/IconLabelDescriptionList"/>
    <dgm:cxn modelId="{AC333DDD-73D4-4A2C-81AF-EAC5FB488236}" type="presParOf" srcId="{6BF09068-92DD-4347-BAA8-C83AF2D10005}" destId="{82F50324-01FA-4975-AE2A-B085CEFC5E99}" srcOrd="0" destOrd="0" presId="urn:microsoft.com/office/officeart/2018/2/layout/IconLabelDescriptionList"/>
    <dgm:cxn modelId="{07C1FB9A-5352-4207-8C14-5DB76F32EE27}" type="presParOf" srcId="{6BF09068-92DD-4347-BAA8-C83AF2D10005}" destId="{43449869-C881-4756-A6F4-0FEF4457F14B}" srcOrd="1" destOrd="0" presId="urn:microsoft.com/office/officeart/2018/2/layout/IconLabelDescriptionList"/>
    <dgm:cxn modelId="{DF6F6C9B-E96A-46E3-BBB7-F755FD4FA04D}" type="presParOf" srcId="{6BF09068-92DD-4347-BAA8-C83AF2D10005}" destId="{EF66521F-0433-4C98-8419-8E8F513C2E03}" srcOrd="2" destOrd="0" presId="urn:microsoft.com/office/officeart/2018/2/layout/IconLabelDescriptionList"/>
    <dgm:cxn modelId="{CB6B8FCF-EE9E-4A1F-9AFA-08E13AC7C846}" type="presParOf" srcId="{6BF09068-92DD-4347-BAA8-C83AF2D10005}" destId="{78818578-AD43-469A-9E23-A1E715C36F20}" srcOrd="3" destOrd="0" presId="urn:microsoft.com/office/officeart/2018/2/layout/IconLabelDescriptionList"/>
    <dgm:cxn modelId="{D661F230-49F4-4EDF-8B45-C5C6EC81557F}" type="presParOf" srcId="{6BF09068-92DD-4347-BAA8-C83AF2D10005}" destId="{7DA8E13C-7D45-457E-9CD3-0ED212470638}" srcOrd="4" destOrd="0" presId="urn:microsoft.com/office/officeart/2018/2/layout/IconLabelDescriptionList"/>
    <dgm:cxn modelId="{484D8712-02F2-423A-BFB9-96EF21424D34}" type="presParOf" srcId="{D822A4BB-2A10-43BE-A7B2-7C744BD5EC23}" destId="{9F135D2B-6CB8-4031-AF93-A42F88C7DB61}" srcOrd="1" destOrd="0" presId="urn:microsoft.com/office/officeart/2018/2/layout/IconLabelDescriptionList"/>
    <dgm:cxn modelId="{40605C43-0928-4DAA-9964-CAD5D4222312}" type="presParOf" srcId="{D822A4BB-2A10-43BE-A7B2-7C744BD5EC23}" destId="{E6446A39-68B6-4D17-87F4-43411F5859E5}" srcOrd="2" destOrd="0" presId="urn:microsoft.com/office/officeart/2018/2/layout/IconLabelDescriptionList"/>
    <dgm:cxn modelId="{1221F989-EDCF-47A7-A8B3-B83292AF484F}" type="presParOf" srcId="{E6446A39-68B6-4D17-87F4-43411F5859E5}" destId="{622A574F-CE5A-4390-A646-B5981F60E884}" srcOrd="0" destOrd="0" presId="urn:microsoft.com/office/officeart/2018/2/layout/IconLabelDescriptionList"/>
    <dgm:cxn modelId="{B5F46FD7-5A28-45D9-89B5-06FFCF740E63}" type="presParOf" srcId="{E6446A39-68B6-4D17-87F4-43411F5859E5}" destId="{1F5A10D6-C6CA-4E05-9436-DEDC4F4208B9}" srcOrd="1" destOrd="0" presId="urn:microsoft.com/office/officeart/2018/2/layout/IconLabelDescriptionList"/>
    <dgm:cxn modelId="{D76F02EB-D4B0-4649-B5B1-C842A76A534D}" type="presParOf" srcId="{E6446A39-68B6-4D17-87F4-43411F5859E5}" destId="{01E07FDC-48FB-4AE3-9A6C-62D2B26D5EB1}" srcOrd="2" destOrd="0" presId="urn:microsoft.com/office/officeart/2018/2/layout/IconLabelDescriptionList"/>
    <dgm:cxn modelId="{64A78108-950A-442A-9C6C-586C7E6E7A92}" type="presParOf" srcId="{E6446A39-68B6-4D17-87F4-43411F5859E5}" destId="{78BBE907-5DDE-43F3-9FF7-1C33A121947F}" srcOrd="3" destOrd="0" presId="urn:microsoft.com/office/officeart/2018/2/layout/IconLabelDescriptionList"/>
    <dgm:cxn modelId="{82468269-982E-405D-A7A0-879309D9E37D}" type="presParOf" srcId="{E6446A39-68B6-4D17-87F4-43411F5859E5}" destId="{6988F1C9-A97E-4146-AAE6-16FAED9BD55D}" srcOrd="4" destOrd="0" presId="urn:microsoft.com/office/officeart/2018/2/layout/IconLabelDescriptionList"/>
    <dgm:cxn modelId="{3814F9D4-CE4F-45FB-817F-F1888D8651BD}" type="presParOf" srcId="{D822A4BB-2A10-43BE-A7B2-7C744BD5EC23}" destId="{1F2E63CD-C674-47E2-94AC-6CEA500FAAF4}" srcOrd="3" destOrd="0" presId="urn:microsoft.com/office/officeart/2018/2/layout/IconLabelDescriptionList"/>
    <dgm:cxn modelId="{5CA57C63-96B1-4A8D-AF1B-2E5164A151C0}" type="presParOf" srcId="{D822A4BB-2A10-43BE-A7B2-7C744BD5EC23}" destId="{E6B200EA-E37B-4418-8CC2-6A5ECD94A8DE}" srcOrd="4" destOrd="0" presId="urn:microsoft.com/office/officeart/2018/2/layout/IconLabelDescriptionList"/>
    <dgm:cxn modelId="{16BB8112-9714-4A51-A111-83C8D50E8045}" type="presParOf" srcId="{E6B200EA-E37B-4418-8CC2-6A5ECD94A8DE}" destId="{900CDDF9-9AE0-4BEC-A572-8019B34199C3}" srcOrd="0" destOrd="0" presId="urn:microsoft.com/office/officeart/2018/2/layout/IconLabelDescriptionList"/>
    <dgm:cxn modelId="{2FDAD563-6457-4C33-A9F8-BCD77B93137F}" type="presParOf" srcId="{E6B200EA-E37B-4418-8CC2-6A5ECD94A8DE}" destId="{23B05954-8619-4134-9A93-831A2CAC4690}" srcOrd="1" destOrd="0" presId="urn:microsoft.com/office/officeart/2018/2/layout/IconLabelDescriptionList"/>
    <dgm:cxn modelId="{BE82DDAA-9561-45A1-8FA1-FB680224AA31}" type="presParOf" srcId="{E6B200EA-E37B-4418-8CC2-6A5ECD94A8DE}" destId="{55FF51D0-5B68-4AB6-BD48-A2679B967BAF}" srcOrd="2" destOrd="0" presId="urn:microsoft.com/office/officeart/2018/2/layout/IconLabelDescriptionList"/>
    <dgm:cxn modelId="{72861940-B362-457D-966A-D6F41B6F0E57}" type="presParOf" srcId="{E6B200EA-E37B-4418-8CC2-6A5ECD94A8DE}" destId="{57E5DF06-08DB-45F9-A7A0-0E6ADACDFBAF}" srcOrd="3" destOrd="0" presId="urn:microsoft.com/office/officeart/2018/2/layout/IconLabelDescriptionList"/>
    <dgm:cxn modelId="{341B485E-FC43-4616-908B-1696CBF087F3}" type="presParOf" srcId="{E6B200EA-E37B-4418-8CC2-6A5ECD94A8DE}" destId="{CB5FEF9E-F04B-491A-9E1F-823EB9F2A0B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634DD1-C975-4583-BB51-7EC923092D9F}"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A6DDE003-9B62-492A-B93A-4116EE7E79F1}">
      <dgm:prSet/>
      <dgm:spPr/>
      <dgm:t>
        <a:bodyPr/>
        <a:lstStyle/>
        <a:p>
          <a:r>
            <a:rPr lang="en-US" dirty="0"/>
            <a:t>Data Cleaning</a:t>
          </a:r>
        </a:p>
      </dgm:t>
    </dgm:pt>
    <dgm:pt modelId="{5C2E5BC6-00C7-4741-93DF-5C863F54B860}" type="parTrans" cxnId="{05E6EE2D-59D4-49E3-A4F7-3A6520ECAD2C}">
      <dgm:prSet/>
      <dgm:spPr/>
      <dgm:t>
        <a:bodyPr/>
        <a:lstStyle/>
        <a:p>
          <a:endParaRPr lang="en-US"/>
        </a:p>
      </dgm:t>
    </dgm:pt>
    <dgm:pt modelId="{52BA56F2-6790-427F-A983-D389962427FF}" type="sibTrans" cxnId="{05E6EE2D-59D4-49E3-A4F7-3A6520ECAD2C}">
      <dgm:prSet/>
      <dgm:spPr/>
      <dgm:t>
        <a:bodyPr/>
        <a:lstStyle/>
        <a:p>
          <a:endParaRPr lang="en-US"/>
        </a:p>
      </dgm:t>
    </dgm:pt>
    <dgm:pt modelId="{06EFFB62-B6A5-42DC-A696-7B872E78C8D1}">
      <dgm:prSet/>
      <dgm:spPr/>
      <dgm:t>
        <a:bodyPr/>
        <a:lstStyle/>
        <a:p>
          <a:endParaRPr lang="en-US" dirty="0"/>
        </a:p>
      </dgm:t>
    </dgm:pt>
    <dgm:pt modelId="{982E53E0-2924-49A6-BE28-B3EC49BBF693}" type="parTrans" cxnId="{340D52B4-23A9-494F-8A2C-A08A5D86FC01}">
      <dgm:prSet/>
      <dgm:spPr/>
      <dgm:t>
        <a:bodyPr/>
        <a:lstStyle/>
        <a:p>
          <a:endParaRPr lang="en-US"/>
        </a:p>
      </dgm:t>
    </dgm:pt>
    <dgm:pt modelId="{697DC34A-7FBE-4BA1-BA61-04B793FF2FC8}" type="sibTrans" cxnId="{340D52B4-23A9-494F-8A2C-A08A5D86FC01}">
      <dgm:prSet/>
      <dgm:spPr/>
      <dgm:t>
        <a:bodyPr/>
        <a:lstStyle/>
        <a:p>
          <a:endParaRPr lang="en-US"/>
        </a:p>
      </dgm:t>
    </dgm:pt>
    <dgm:pt modelId="{347C3CFB-9A64-4CE8-80F2-9B9407604C3C}">
      <dgm:prSet/>
      <dgm:spPr/>
      <dgm:t>
        <a:bodyPr/>
        <a:lstStyle/>
        <a:p>
          <a:r>
            <a:rPr lang="en-US" dirty="0">
              <a:latin typeface="Consolas" panose="020B0609020204030204" pitchFamily="49" charset="0"/>
              <a:cs typeface="Consolas" panose="020B0609020204030204" pitchFamily="49" charset="0"/>
            </a:rPr>
            <a:t>Identify and fill missing values in the dataset.(mean value)</a:t>
          </a:r>
        </a:p>
      </dgm:t>
    </dgm:pt>
    <dgm:pt modelId="{3C439A98-C98D-4FC5-927C-7BF3655C5936}" type="parTrans" cxnId="{28DCC019-697E-49B1-A4D6-73AD9FBF5D3A}">
      <dgm:prSet/>
      <dgm:spPr/>
      <dgm:t>
        <a:bodyPr/>
        <a:lstStyle/>
        <a:p>
          <a:endParaRPr lang="en-US"/>
        </a:p>
      </dgm:t>
    </dgm:pt>
    <dgm:pt modelId="{E064D668-0E8E-4EB9-AAF3-B8383FB9DD34}" type="sibTrans" cxnId="{28DCC019-697E-49B1-A4D6-73AD9FBF5D3A}">
      <dgm:prSet/>
      <dgm:spPr/>
      <dgm:t>
        <a:bodyPr/>
        <a:lstStyle/>
        <a:p>
          <a:endParaRPr lang="en-US"/>
        </a:p>
      </dgm:t>
    </dgm:pt>
    <dgm:pt modelId="{F13C9C46-B159-48A3-9630-8F1CD6558412}">
      <dgm:prSet/>
      <dgm:spPr/>
      <dgm:t>
        <a:bodyPr/>
        <a:lstStyle/>
        <a:p>
          <a:r>
            <a:rPr lang="en-US" dirty="0"/>
            <a:t>Explore the data</a:t>
          </a:r>
        </a:p>
      </dgm:t>
    </dgm:pt>
    <dgm:pt modelId="{0884E40F-0A07-40D3-9B50-42146E686136}" type="parTrans" cxnId="{B99642CD-6B17-4FDD-B6E9-DDB18C691722}">
      <dgm:prSet/>
      <dgm:spPr/>
      <dgm:t>
        <a:bodyPr/>
        <a:lstStyle/>
        <a:p>
          <a:endParaRPr lang="en-US"/>
        </a:p>
      </dgm:t>
    </dgm:pt>
    <dgm:pt modelId="{C41FE3FF-E511-48DB-9E91-44CD5E96CEC4}" type="sibTrans" cxnId="{B99642CD-6B17-4FDD-B6E9-DDB18C691722}">
      <dgm:prSet/>
      <dgm:spPr/>
      <dgm:t>
        <a:bodyPr/>
        <a:lstStyle/>
        <a:p>
          <a:endParaRPr lang="en-US"/>
        </a:p>
      </dgm:t>
    </dgm:pt>
    <dgm:pt modelId="{281A15E1-4F10-4CFA-924D-C05C99929464}">
      <dgm:prSet/>
      <dgm:spPr/>
      <dgm:t>
        <a:bodyPr/>
        <a:lstStyle/>
        <a:p>
          <a:endParaRPr lang="en-US" dirty="0">
            <a:latin typeface="Consolas" panose="020B0609020204030204" pitchFamily="49" charset="0"/>
            <a:cs typeface="Consolas" panose="020B0609020204030204" pitchFamily="49" charset="0"/>
          </a:endParaRPr>
        </a:p>
      </dgm:t>
    </dgm:pt>
    <dgm:pt modelId="{ACEF38B1-FCDF-4D65-899E-50E0AA69A42A}" type="parTrans" cxnId="{9775297B-7333-481A-8101-15A6C3BA62FF}">
      <dgm:prSet/>
      <dgm:spPr/>
      <dgm:t>
        <a:bodyPr/>
        <a:lstStyle/>
        <a:p>
          <a:endParaRPr lang="en-US"/>
        </a:p>
      </dgm:t>
    </dgm:pt>
    <dgm:pt modelId="{09A42CD6-5B94-4C8B-988E-BD48E007C8C6}" type="sibTrans" cxnId="{9775297B-7333-481A-8101-15A6C3BA62FF}">
      <dgm:prSet/>
      <dgm:spPr/>
      <dgm:t>
        <a:bodyPr/>
        <a:lstStyle/>
        <a:p>
          <a:endParaRPr lang="en-US"/>
        </a:p>
      </dgm:t>
    </dgm:pt>
    <dgm:pt modelId="{A9CC2A8B-278A-4A1C-A8BA-7A2F075E4C26}">
      <dgm:prSet/>
      <dgm:spPr/>
      <dgm:t>
        <a:bodyPr/>
        <a:lstStyle/>
        <a:p>
          <a:r>
            <a:rPr lang="en-GB" dirty="0">
              <a:latin typeface="Consolas" panose="020B0609020204030204" pitchFamily="49" charset="0"/>
              <a:cs typeface="Consolas" panose="020B0609020204030204" pitchFamily="49" charset="0"/>
            </a:rPr>
            <a:t>Identified column data types and categorized attributes as numerical or categorical.</a:t>
          </a:r>
          <a:endParaRPr lang="en-US" dirty="0">
            <a:latin typeface="Consolas" panose="020B0609020204030204" pitchFamily="49" charset="0"/>
            <a:cs typeface="Consolas" panose="020B0609020204030204" pitchFamily="49" charset="0"/>
          </a:endParaRPr>
        </a:p>
      </dgm:t>
    </dgm:pt>
    <dgm:pt modelId="{A05D13F1-8FA0-44D7-9DE9-C5BDFF2A5386}" type="parTrans" cxnId="{D93CBF6B-022A-473E-899E-3605189EFD60}">
      <dgm:prSet/>
      <dgm:spPr/>
      <dgm:t>
        <a:bodyPr/>
        <a:lstStyle/>
        <a:p>
          <a:endParaRPr lang="en-US"/>
        </a:p>
      </dgm:t>
    </dgm:pt>
    <dgm:pt modelId="{D78B2B12-67B7-4D53-B93B-A9CF9846D1E2}" type="sibTrans" cxnId="{D93CBF6B-022A-473E-899E-3605189EFD60}">
      <dgm:prSet/>
      <dgm:spPr/>
      <dgm:t>
        <a:bodyPr/>
        <a:lstStyle/>
        <a:p>
          <a:endParaRPr lang="en-US"/>
        </a:p>
      </dgm:t>
    </dgm:pt>
    <dgm:pt modelId="{4FA0B5DD-23A5-4213-BB60-71BB2A294EAC}">
      <dgm:prSet/>
      <dgm:spPr/>
      <dgm:t>
        <a:bodyPr/>
        <a:lstStyle/>
        <a:p>
          <a:r>
            <a:rPr lang="en-US" dirty="0"/>
            <a:t>Identify labels</a:t>
          </a:r>
        </a:p>
      </dgm:t>
    </dgm:pt>
    <dgm:pt modelId="{2CF01D95-AC23-4B9F-985A-2EE286BAE75B}" type="parTrans" cxnId="{24243F60-D7BA-4645-B8C9-7325164614E1}">
      <dgm:prSet/>
      <dgm:spPr/>
      <dgm:t>
        <a:bodyPr/>
        <a:lstStyle/>
        <a:p>
          <a:endParaRPr lang="en-US"/>
        </a:p>
      </dgm:t>
    </dgm:pt>
    <dgm:pt modelId="{FC619285-5C40-4FF1-860C-3FCAB61ABEE8}" type="sibTrans" cxnId="{24243F60-D7BA-4645-B8C9-7325164614E1}">
      <dgm:prSet/>
      <dgm:spPr/>
      <dgm:t>
        <a:bodyPr/>
        <a:lstStyle/>
        <a:p>
          <a:endParaRPr lang="en-US"/>
        </a:p>
      </dgm:t>
    </dgm:pt>
    <dgm:pt modelId="{671A07B4-55F6-4C60-AA44-505765625B37}">
      <dgm:prSet/>
      <dgm:spPr/>
      <dgm:t>
        <a:bodyPr/>
        <a:lstStyle/>
        <a:p>
          <a:endParaRPr lang="en-US" dirty="0"/>
        </a:p>
      </dgm:t>
    </dgm:pt>
    <dgm:pt modelId="{50FE43B0-B76D-4FAD-9A53-C740A08057B6}" type="parTrans" cxnId="{D067BD4F-32F2-4E17-BE5B-264553B42FCA}">
      <dgm:prSet/>
      <dgm:spPr/>
      <dgm:t>
        <a:bodyPr/>
        <a:lstStyle/>
        <a:p>
          <a:endParaRPr lang="en-US"/>
        </a:p>
      </dgm:t>
    </dgm:pt>
    <dgm:pt modelId="{7EF2DE9E-37B4-48C1-93C9-8D5EB1D91441}" type="sibTrans" cxnId="{D067BD4F-32F2-4E17-BE5B-264553B42FCA}">
      <dgm:prSet/>
      <dgm:spPr/>
      <dgm:t>
        <a:bodyPr/>
        <a:lstStyle/>
        <a:p>
          <a:endParaRPr lang="en-US"/>
        </a:p>
      </dgm:t>
    </dgm:pt>
    <dgm:pt modelId="{962E97A5-5D68-48F4-AB49-F5FF96D8457F}">
      <dgm:prSet/>
      <dgm:spPr/>
      <dgm:t>
        <a:bodyPr/>
        <a:lstStyle/>
        <a:p>
          <a:r>
            <a:rPr lang="en-GB" dirty="0">
              <a:latin typeface="Consolas" panose="020B0609020204030204" pitchFamily="49" charset="0"/>
              <a:cs typeface="Consolas" panose="020B0609020204030204" pitchFamily="49" charset="0"/>
            </a:rPr>
            <a:t>Examined launch outcomes and converted them into a binary classification format (success or failure).</a:t>
          </a:r>
          <a:endParaRPr lang="en-US" dirty="0">
            <a:latin typeface="Consolas" panose="020B0609020204030204" pitchFamily="49" charset="0"/>
            <a:cs typeface="Consolas" panose="020B0609020204030204" pitchFamily="49" charset="0"/>
          </a:endParaRPr>
        </a:p>
      </dgm:t>
    </dgm:pt>
    <dgm:pt modelId="{6D881BD3-CF87-4B85-9600-5B6ECC28A205}" type="parTrans" cxnId="{3C56AF8C-115B-4C3A-8171-546B6FDD43F5}">
      <dgm:prSet/>
      <dgm:spPr/>
      <dgm:t>
        <a:bodyPr/>
        <a:lstStyle/>
        <a:p>
          <a:endParaRPr lang="en-US"/>
        </a:p>
      </dgm:t>
    </dgm:pt>
    <dgm:pt modelId="{53959FA0-32B0-452B-BA68-DF7664EB1EC0}" type="sibTrans" cxnId="{3C56AF8C-115B-4C3A-8171-546B6FDD43F5}">
      <dgm:prSet/>
      <dgm:spPr/>
      <dgm:t>
        <a:bodyPr/>
        <a:lstStyle/>
        <a:p>
          <a:endParaRPr lang="en-US"/>
        </a:p>
      </dgm:t>
    </dgm:pt>
    <dgm:pt modelId="{E8046AA3-87B8-4B4D-8443-F0C3467AD2BF}">
      <dgm:prSet/>
      <dgm:spPr/>
      <dgm:t>
        <a:bodyPr/>
        <a:lstStyle/>
        <a:p>
          <a:r>
            <a:rPr lang="en-US" dirty="0"/>
            <a:t>Identify Target</a:t>
          </a:r>
        </a:p>
      </dgm:t>
    </dgm:pt>
    <dgm:pt modelId="{ABBB8113-CCA7-45D9-83D9-5E664EE41867}" type="parTrans" cxnId="{1BF9F7D9-A8BD-44C0-BDA1-B898A765890B}">
      <dgm:prSet/>
      <dgm:spPr/>
      <dgm:t>
        <a:bodyPr/>
        <a:lstStyle/>
        <a:p>
          <a:endParaRPr lang="en-US"/>
        </a:p>
      </dgm:t>
    </dgm:pt>
    <dgm:pt modelId="{5710EE31-B42F-4BA4-AF88-B33271FC7BBB}" type="sibTrans" cxnId="{1BF9F7D9-A8BD-44C0-BDA1-B898A765890B}">
      <dgm:prSet/>
      <dgm:spPr/>
      <dgm:t>
        <a:bodyPr/>
        <a:lstStyle/>
        <a:p>
          <a:endParaRPr lang="en-US"/>
        </a:p>
      </dgm:t>
    </dgm:pt>
    <dgm:pt modelId="{B38F113D-03E7-4B9C-8666-986D85D462D4}">
      <dgm:prSet/>
      <dgm:spPr/>
      <dgm:t>
        <a:bodyPr/>
        <a:lstStyle/>
        <a:p>
          <a:pPr>
            <a:buFont typeface="Arial" panose="020B0604020202020204" pitchFamily="34" charset="0"/>
            <a:buChar char="•"/>
          </a:pPr>
          <a:endParaRPr lang="en-US" dirty="0"/>
        </a:p>
      </dgm:t>
    </dgm:pt>
    <dgm:pt modelId="{666F1F01-B05C-4260-BA28-E9E5E586C270}" type="parTrans" cxnId="{7D147539-56BF-40B0-99E3-996A5341C599}">
      <dgm:prSet/>
      <dgm:spPr/>
      <dgm:t>
        <a:bodyPr/>
        <a:lstStyle/>
        <a:p>
          <a:endParaRPr lang="en-US"/>
        </a:p>
      </dgm:t>
    </dgm:pt>
    <dgm:pt modelId="{6C592FD0-3130-4CA8-8DD1-B023365DC506}" type="sibTrans" cxnId="{7D147539-56BF-40B0-99E3-996A5341C599}">
      <dgm:prSet/>
      <dgm:spPr/>
      <dgm:t>
        <a:bodyPr/>
        <a:lstStyle/>
        <a:p>
          <a:endParaRPr lang="en-US"/>
        </a:p>
      </dgm:t>
    </dgm:pt>
    <dgm:pt modelId="{BC138482-4821-AB41-96C7-F3FA92BB3273}">
      <dgm:prSet/>
      <dgm:spPr/>
      <dgm:t>
        <a:bodyPr/>
        <a:lstStyle/>
        <a:p>
          <a:pPr>
            <a:buFont typeface="Arial" panose="020B0604020202020204" pitchFamily="34" charset="0"/>
            <a:buChar char="•"/>
          </a:pPr>
          <a:r>
            <a:rPr lang="en-GB" dirty="0">
              <a:latin typeface="Consolas" panose="020B0609020204030204" pitchFamily="49" charset="0"/>
              <a:cs typeface="Consolas" panose="020B0609020204030204" pitchFamily="49" charset="0"/>
            </a:rPr>
            <a:t>Visualized the number of launches per launch site to understand launch distribution.</a:t>
          </a:r>
        </a:p>
      </dgm:t>
    </dgm:pt>
    <dgm:pt modelId="{DF966C54-B344-864F-9442-DEF7EB261541}" type="parTrans" cxnId="{DA66EDE5-F5F7-4648-9AAA-4D7DD8A231CD}">
      <dgm:prSet/>
      <dgm:spPr/>
      <dgm:t>
        <a:bodyPr/>
        <a:lstStyle/>
        <a:p>
          <a:endParaRPr lang="en-GB"/>
        </a:p>
      </dgm:t>
    </dgm:pt>
    <dgm:pt modelId="{5F6A951A-37EF-8642-B31F-BC233143D9A4}" type="sibTrans" cxnId="{DA66EDE5-F5F7-4648-9AAA-4D7DD8A231CD}">
      <dgm:prSet/>
      <dgm:spPr/>
      <dgm:t>
        <a:bodyPr/>
        <a:lstStyle/>
        <a:p>
          <a:endParaRPr lang="en-GB"/>
        </a:p>
      </dgm:t>
    </dgm:pt>
    <dgm:pt modelId="{AE1FB680-4556-0D4C-8276-ED14AB9383CD}">
      <dgm:prSet/>
      <dgm:spPr/>
      <dgm:t>
        <a:bodyPr/>
        <a:lstStyle/>
        <a:p>
          <a:pPr>
            <a:buFont typeface="Arial" panose="020B0604020202020204" pitchFamily="34" charset="0"/>
            <a:buChar char="•"/>
          </a:pPr>
          <a:r>
            <a:rPr lang="en-GB">
              <a:latin typeface="Consolas" panose="020B0609020204030204" pitchFamily="49" charset="0"/>
              <a:cs typeface="Consolas" panose="020B0609020204030204" pitchFamily="49" charset="0"/>
            </a:rPr>
            <a:t>Analyzed the distribution of orbit types within the dataset.</a:t>
          </a:r>
        </a:p>
      </dgm:t>
    </dgm:pt>
    <dgm:pt modelId="{7D3DA97C-CD63-544E-B6C2-5EB567F5D5A6}" type="parTrans" cxnId="{377A5322-F04F-5D47-BCD8-944620BE15CE}">
      <dgm:prSet/>
      <dgm:spPr/>
      <dgm:t>
        <a:bodyPr/>
        <a:lstStyle/>
        <a:p>
          <a:endParaRPr lang="en-GB"/>
        </a:p>
      </dgm:t>
    </dgm:pt>
    <dgm:pt modelId="{52ACF7E4-5092-9E42-91D5-B3BDD53191BD}" type="sibTrans" cxnId="{377A5322-F04F-5D47-BCD8-944620BE15CE}">
      <dgm:prSet/>
      <dgm:spPr/>
      <dgm:t>
        <a:bodyPr/>
        <a:lstStyle/>
        <a:p>
          <a:endParaRPr lang="en-GB"/>
        </a:p>
      </dgm:t>
    </dgm:pt>
    <dgm:pt modelId="{BB8812E3-1A09-3049-8483-CEB2459A09EA}">
      <dgm:prSet/>
      <dgm:spPr/>
      <dgm:t>
        <a:bodyPr/>
        <a:lstStyle/>
        <a:p>
          <a:pPr>
            <a:buFont typeface="Arial" panose="020B0604020202020204" pitchFamily="34" charset="0"/>
            <a:buChar char="•"/>
          </a:pPr>
          <a:r>
            <a:rPr lang="en-GB" dirty="0">
              <a:latin typeface="Consolas" panose="020B0609020204030204" pitchFamily="49" charset="0"/>
              <a:cs typeface="Consolas" panose="020B0609020204030204" pitchFamily="49" charset="0"/>
            </a:rPr>
            <a:t>Explored launch outcomes and grouped them by binary result (successful vs. failed landings)</a:t>
          </a:r>
        </a:p>
      </dgm:t>
    </dgm:pt>
    <dgm:pt modelId="{34A30214-5168-2E41-A52B-B6C097B26CD8}" type="parTrans" cxnId="{B2A528A4-9C11-E240-9D80-E8A0DABDCAE8}">
      <dgm:prSet/>
      <dgm:spPr/>
      <dgm:t>
        <a:bodyPr/>
        <a:lstStyle/>
        <a:p>
          <a:endParaRPr lang="en-GB"/>
        </a:p>
      </dgm:t>
    </dgm:pt>
    <dgm:pt modelId="{12C8C5D0-CC66-BC4D-85F2-07639E30E222}" type="sibTrans" cxnId="{B2A528A4-9C11-E240-9D80-E8A0DABDCAE8}">
      <dgm:prSet/>
      <dgm:spPr/>
      <dgm:t>
        <a:bodyPr/>
        <a:lstStyle/>
        <a:p>
          <a:endParaRPr lang="en-GB"/>
        </a:p>
      </dgm:t>
    </dgm:pt>
    <dgm:pt modelId="{B99036CE-00BD-704E-87A6-C35EAF02C3AE}">
      <dgm:prSet/>
      <dgm:spPr/>
      <dgm:t>
        <a:bodyPr/>
        <a:lstStyle/>
        <a:p>
          <a:pPr>
            <a:buFont typeface="Arial" panose="020B0604020202020204" pitchFamily="34" charset="0"/>
            <a:buChar char="•"/>
          </a:pPr>
          <a:r>
            <a:rPr lang="en-GB" dirty="0">
              <a:latin typeface="Consolas" panose="020B0609020204030204" pitchFamily="49" charset="0"/>
              <a:cs typeface="Consolas" panose="020B0609020204030204" pitchFamily="49" charset="0"/>
            </a:rPr>
            <a:t>Standardized outcome labels to ensure consistency across the dataset.</a:t>
          </a:r>
        </a:p>
      </dgm:t>
    </dgm:pt>
    <dgm:pt modelId="{DB4FA3EA-4548-1C43-8EAD-95C0C98C0D30}" type="parTrans" cxnId="{44036B64-8EEF-CF4A-8291-D9DA2B2004BD}">
      <dgm:prSet/>
      <dgm:spPr/>
      <dgm:t>
        <a:bodyPr/>
        <a:lstStyle/>
        <a:p>
          <a:endParaRPr lang="en-GB"/>
        </a:p>
      </dgm:t>
    </dgm:pt>
    <dgm:pt modelId="{6D648CC8-029E-1A4D-BC30-E6C85BB4F75B}" type="sibTrans" cxnId="{44036B64-8EEF-CF4A-8291-D9DA2B2004BD}">
      <dgm:prSet/>
      <dgm:spPr/>
      <dgm:t>
        <a:bodyPr/>
        <a:lstStyle/>
        <a:p>
          <a:endParaRPr lang="en-GB"/>
        </a:p>
      </dgm:t>
    </dgm:pt>
    <dgm:pt modelId="{731CFCE9-2D31-5949-B96A-0F09F15C744A}">
      <dgm:prSet/>
      <dgm:spPr/>
      <dgm:t>
        <a:bodyPr/>
        <a:lstStyle/>
        <a:p>
          <a:pPr>
            <a:buFont typeface="Arial" panose="020B0604020202020204" pitchFamily="34" charset="0"/>
            <a:buChar char="•"/>
          </a:pPr>
          <a:r>
            <a:rPr lang="en-GB" b="0" dirty="0">
              <a:latin typeface="Consolas" panose="020B0609020204030204" pitchFamily="49" charset="0"/>
              <a:cs typeface="Consolas" panose="020B0609020204030204" pitchFamily="49" charset="0"/>
            </a:rPr>
            <a:t>Stored the processed launch outcome as the “Class” label.</a:t>
          </a:r>
        </a:p>
      </dgm:t>
    </dgm:pt>
    <dgm:pt modelId="{CAE3C6B0-9731-E449-A1A3-0339FD03DCFC}" type="parTrans" cxnId="{21B2534E-7B25-1840-BF60-3739A90806FC}">
      <dgm:prSet/>
      <dgm:spPr/>
      <dgm:t>
        <a:bodyPr/>
        <a:lstStyle/>
        <a:p>
          <a:endParaRPr lang="en-GB"/>
        </a:p>
      </dgm:t>
    </dgm:pt>
    <dgm:pt modelId="{43471351-D9AF-BC49-8A84-A8A3DA066A5A}" type="sibTrans" cxnId="{21B2534E-7B25-1840-BF60-3739A90806FC}">
      <dgm:prSet/>
      <dgm:spPr/>
      <dgm:t>
        <a:bodyPr/>
        <a:lstStyle/>
        <a:p>
          <a:endParaRPr lang="en-GB"/>
        </a:p>
      </dgm:t>
    </dgm:pt>
    <dgm:pt modelId="{7460DE2B-D122-D142-80F7-33F1E2C27FDC}">
      <dgm:prSet/>
      <dgm:spPr/>
      <dgm:t>
        <a:bodyPr/>
        <a:lstStyle/>
        <a:p>
          <a:pPr>
            <a:buFont typeface="Arial" panose="020B0604020202020204" pitchFamily="34" charset="0"/>
            <a:buChar char="•"/>
          </a:pPr>
          <a:r>
            <a:rPr lang="en-GB" b="0" dirty="0">
              <a:latin typeface="Consolas" panose="020B0609020204030204" pitchFamily="49" charset="0"/>
              <a:cs typeface="Consolas" panose="020B0609020204030204" pitchFamily="49" charset="0"/>
            </a:rPr>
            <a:t>Used the Class attribute as the target variable for training and evaluating machine learning models.</a:t>
          </a:r>
        </a:p>
      </dgm:t>
    </dgm:pt>
    <dgm:pt modelId="{885F2C97-23A0-694C-9454-C54A54FF2261}" type="parTrans" cxnId="{8833F1AF-F7AE-6449-AC17-A14B6D7E70CA}">
      <dgm:prSet/>
      <dgm:spPr/>
    </dgm:pt>
    <dgm:pt modelId="{DF4B65C9-C005-714F-817E-30737363BC29}" type="sibTrans" cxnId="{8833F1AF-F7AE-6449-AC17-A14B6D7E70CA}">
      <dgm:prSet/>
      <dgm:spPr/>
    </dgm:pt>
    <dgm:pt modelId="{DCA7D16A-640A-2647-B9EE-175D51EB4C05}" type="pres">
      <dgm:prSet presAssocID="{2F634DD1-C975-4583-BB51-7EC923092D9F}" presName="Name0" presStyleCnt="0">
        <dgm:presLayoutVars>
          <dgm:dir/>
          <dgm:animLvl val="lvl"/>
          <dgm:resizeHandles val="exact"/>
        </dgm:presLayoutVars>
      </dgm:prSet>
      <dgm:spPr/>
    </dgm:pt>
    <dgm:pt modelId="{86854D4F-C289-3144-B67D-48E56360B175}" type="pres">
      <dgm:prSet presAssocID="{A6DDE003-9B62-492A-B93A-4116EE7E79F1}" presName="composite" presStyleCnt="0"/>
      <dgm:spPr/>
    </dgm:pt>
    <dgm:pt modelId="{F12D703D-7B2B-BD4A-BCD7-A6A9E37740FF}" type="pres">
      <dgm:prSet presAssocID="{A6DDE003-9B62-492A-B93A-4116EE7E79F1}" presName="parTx" presStyleLbl="alignNode1" presStyleIdx="0" presStyleCnt="4" custLinFactNeighborX="-43585">
        <dgm:presLayoutVars>
          <dgm:chMax val="0"/>
          <dgm:chPref val="0"/>
        </dgm:presLayoutVars>
      </dgm:prSet>
      <dgm:spPr/>
    </dgm:pt>
    <dgm:pt modelId="{51976DB5-105D-7443-8BA0-A8AA5BC24C26}" type="pres">
      <dgm:prSet presAssocID="{A6DDE003-9B62-492A-B93A-4116EE7E79F1}" presName="desTx" presStyleLbl="alignAccFollowNode1" presStyleIdx="0" presStyleCnt="4">
        <dgm:presLayoutVars/>
      </dgm:prSet>
      <dgm:spPr/>
    </dgm:pt>
    <dgm:pt modelId="{B57D0B34-01BA-A840-B421-1778BA6A5593}" type="pres">
      <dgm:prSet presAssocID="{52BA56F2-6790-427F-A983-D389962427FF}" presName="space" presStyleCnt="0"/>
      <dgm:spPr/>
    </dgm:pt>
    <dgm:pt modelId="{C902EC7E-4522-7E44-ACFA-D3315426C0CF}" type="pres">
      <dgm:prSet presAssocID="{F13C9C46-B159-48A3-9630-8F1CD6558412}" presName="composite" presStyleCnt="0"/>
      <dgm:spPr/>
    </dgm:pt>
    <dgm:pt modelId="{99D8A9EB-C8DC-3543-960B-5F19A91EF15F}" type="pres">
      <dgm:prSet presAssocID="{F13C9C46-B159-48A3-9630-8F1CD6558412}" presName="parTx" presStyleLbl="alignNode1" presStyleIdx="1" presStyleCnt="4">
        <dgm:presLayoutVars>
          <dgm:chMax val="0"/>
          <dgm:chPref val="0"/>
        </dgm:presLayoutVars>
      </dgm:prSet>
      <dgm:spPr/>
    </dgm:pt>
    <dgm:pt modelId="{AC958F3B-9EFB-1B4B-9A57-16AC9ABE98BF}" type="pres">
      <dgm:prSet presAssocID="{F13C9C46-B159-48A3-9630-8F1CD6558412}" presName="desTx" presStyleLbl="alignAccFollowNode1" presStyleIdx="1" presStyleCnt="4">
        <dgm:presLayoutVars/>
      </dgm:prSet>
      <dgm:spPr/>
    </dgm:pt>
    <dgm:pt modelId="{C474FC67-3C0E-EE4A-A332-BCACCBCED70F}" type="pres">
      <dgm:prSet presAssocID="{C41FE3FF-E511-48DB-9E91-44CD5E96CEC4}" presName="space" presStyleCnt="0"/>
      <dgm:spPr/>
    </dgm:pt>
    <dgm:pt modelId="{119D47F5-B152-B24E-AA02-5A4C6ADBFBE0}" type="pres">
      <dgm:prSet presAssocID="{4FA0B5DD-23A5-4213-BB60-71BB2A294EAC}" presName="composite" presStyleCnt="0"/>
      <dgm:spPr/>
    </dgm:pt>
    <dgm:pt modelId="{4721D473-B296-FD45-BB61-F4284FAAD649}" type="pres">
      <dgm:prSet presAssocID="{4FA0B5DD-23A5-4213-BB60-71BB2A294EAC}" presName="parTx" presStyleLbl="alignNode1" presStyleIdx="2" presStyleCnt="4">
        <dgm:presLayoutVars>
          <dgm:chMax val="0"/>
          <dgm:chPref val="0"/>
        </dgm:presLayoutVars>
      </dgm:prSet>
      <dgm:spPr/>
    </dgm:pt>
    <dgm:pt modelId="{A6BD2048-94AB-334F-A05C-267930D3D092}" type="pres">
      <dgm:prSet presAssocID="{4FA0B5DD-23A5-4213-BB60-71BB2A294EAC}" presName="desTx" presStyleLbl="alignAccFollowNode1" presStyleIdx="2" presStyleCnt="4">
        <dgm:presLayoutVars/>
      </dgm:prSet>
      <dgm:spPr/>
    </dgm:pt>
    <dgm:pt modelId="{44B63279-7ECE-B84E-8206-8175E8BE14DD}" type="pres">
      <dgm:prSet presAssocID="{FC619285-5C40-4FF1-860C-3FCAB61ABEE8}" presName="space" presStyleCnt="0"/>
      <dgm:spPr/>
    </dgm:pt>
    <dgm:pt modelId="{5FCF8EC3-4289-6146-9D9A-6EAE79DD53C0}" type="pres">
      <dgm:prSet presAssocID="{E8046AA3-87B8-4B4D-8443-F0C3467AD2BF}" presName="composite" presStyleCnt="0"/>
      <dgm:spPr/>
    </dgm:pt>
    <dgm:pt modelId="{7EB62F97-5A86-C049-A19C-B5D243E8356E}" type="pres">
      <dgm:prSet presAssocID="{E8046AA3-87B8-4B4D-8443-F0C3467AD2BF}" presName="parTx" presStyleLbl="alignNode1" presStyleIdx="3" presStyleCnt="4">
        <dgm:presLayoutVars>
          <dgm:chMax val="0"/>
          <dgm:chPref val="0"/>
        </dgm:presLayoutVars>
      </dgm:prSet>
      <dgm:spPr/>
    </dgm:pt>
    <dgm:pt modelId="{5263ED71-7194-8749-9D77-E236B8458884}" type="pres">
      <dgm:prSet presAssocID="{E8046AA3-87B8-4B4D-8443-F0C3467AD2BF}" presName="desTx" presStyleLbl="alignAccFollowNode1" presStyleIdx="3" presStyleCnt="4">
        <dgm:presLayoutVars/>
      </dgm:prSet>
      <dgm:spPr/>
    </dgm:pt>
  </dgm:ptLst>
  <dgm:cxnLst>
    <dgm:cxn modelId="{C1467A0B-9179-4948-B7AD-2D4D27CC3149}" type="presOf" srcId="{7460DE2B-D122-D142-80F7-33F1E2C27FDC}" destId="{5263ED71-7194-8749-9D77-E236B8458884}" srcOrd="0" destOrd="2" presId="urn:microsoft.com/office/officeart/2016/7/layout/ChevronBlockProcess"/>
    <dgm:cxn modelId="{0324F914-BFB1-6745-8E75-DCB15B5B1652}" type="presOf" srcId="{BB8812E3-1A09-3049-8483-CEB2459A09EA}" destId="{AC958F3B-9EFB-1B4B-9A57-16AC9ABE98BF}" srcOrd="0" destOrd="4" presId="urn:microsoft.com/office/officeart/2016/7/layout/ChevronBlockProcess"/>
    <dgm:cxn modelId="{7D073217-916F-7140-B389-D14E7197498F}" type="presOf" srcId="{4FA0B5DD-23A5-4213-BB60-71BB2A294EAC}" destId="{4721D473-B296-FD45-BB61-F4284FAAD649}" srcOrd="0" destOrd="0" presId="urn:microsoft.com/office/officeart/2016/7/layout/ChevronBlockProcess"/>
    <dgm:cxn modelId="{CC5A0D18-5B0C-4F49-BA84-72EB2AB4A774}" type="presOf" srcId="{B38F113D-03E7-4B9C-8666-986D85D462D4}" destId="{5263ED71-7194-8749-9D77-E236B8458884}" srcOrd="0" destOrd="0" presId="urn:microsoft.com/office/officeart/2016/7/layout/ChevronBlockProcess"/>
    <dgm:cxn modelId="{28DCC019-697E-49B1-A4D6-73AD9FBF5D3A}" srcId="{06EFFB62-B6A5-42DC-A696-7B872E78C8D1}" destId="{347C3CFB-9A64-4CE8-80F2-9B9407604C3C}" srcOrd="0" destOrd="0" parTransId="{3C439A98-C98D-4FC5-927C-7BF3655C5936}" sibTransId="{E064D668-0E8E-4EB9-AAF3-B8383FB9DD34}"/>
    <dgm:cxn modelId="{377A5322-F04F-5D47-BCD8-944620BE15CE}" srcId="{281A15E1-4F10-4CFA-924D-C05C99929464}" destId="{AE1FB680-4556-0D4C-8276-ED14AB9383CD}" srcOrd="2" destOrd="0" parTransId="{7D3DA97C-CD63-544E-B6C2-5EB567F5D5A6}" sibTransId="{52ACF7E4-5092-9E42-91D5-B3BDD53191BD}"/>
    <dgm:cxn modelId="{05E6EE2D-59D4-49E3-A4F7-3A6520ECAD2C}" srcId="{2F634DD1-C975-4583-BB51-7EC923092D9F}" destId="{A6DDE003-9B62-492A-B93A-4116EE7E79F1}" srcOrd="0" destOrd="0" parTransId="{5C2E5BC6-00C7-4741-93DF-5C863F54B860}" sibTransId="{52BA56F2-6790-427F-A983-D389962427FF}"/>
    <dgm:cxn modelId="{3557B333-8878-B943-9B89-6142B27FB2FE}" type="presOf" srcId="{B99036CE-00BD-704E-87A6-C35EAF02C3AE}" destId="{A6BD2048-94AB-334F-A05C-267930D3D092}" srcOrd="0" destOrd="2" presId="urn:microsoft.com/office/officeart/2016/7/layout/ChevronBlockProcess"/>
    <dgm:cxn modelId="{7D147539-56BF-40B0-99E3-996A5341C599}" srcId="{E8046AA3-87B8-4B4D-8443-F0C3467AD2BF}" destId="{B38F113D-03E7-4B9C-8666-986D85D462D4}" srcOrd="0" destOrd="0" parTransId="{666F1F01-B05C-4260-BA28-E9E5E586C270}" sibTransId="{6C592FD0-3130-4CA8-8DD1-B023365DC506}"/>
    <dgm:cxn modelId="{FED1663F-B709-0641-8DA5-254AB89A1124}" type="presOf" srcId="{A9CC2A8B-278A-4A1C-A8BA-7A2F075E4C26}" destId="{AC958F3B-9EFB-1B4B-9A57-16AC9ABE98BF}" srcOrd="0" destOrd="1" presId="urn:microsoft.com/office/officeart/2016/7/layout/ChevronBlockProcess"/>
    <dgm:cxn modelId="{53010C45-E274-F841-A451-72068CC2D611}" type="presOf" srcId="{731CFCE9-2D31-5949-B96A-0F09F15C744A}" destId="{5263ED71-7194-8749-9D77-E236B8458884}" srcOrd="0" destOrd="1" presId="urn:microsoft.com/office/officeart/2016/7/layout/ChevronBlockProcess"/>
    <dgm:cxn modelId="{A3F2D846-B92B-0A45-9ACD-B982A87C5772}" type="presOf" srcId="{281A15E1-4F10-4CFA-924D-C05C99929464}" destId="{AC958F3B-9EFB-1B4B-9A57-16AC9ABE98BF}" srcOrd="0" destOrd="0" presId="urn:microsoft.com/office/officeart/2016/7/layout/ChevronBlockProcess"/>
    <dgm:cxn modelId="{21B2534E-7B25-1840-BF60-3739A90806FC}" srcId="{B38F113D-03E7-4B9C-8666-986D85D462D4}" destId="{731CFCE9-2D31-5949-B96A-0F09F15C744A}" srcOrd="0" destOrd="0" parTransId="{CAE3C6B0-9731-E449-A1A3-0339FD03DCFC}" sibTransId="{43471351-D9AF-BC49-8A84-A8A3DA066A5A}"/>
    <dgm:cxn modelId="{D067BD4F-32F2-4E17-BE5B-264553B42FCA}" srcId="{4FA0B5DD-23A5-4213-BB60-71BB2A294EAC}" destId="{671A07B4-55F6-4C60-AA44-505765625B37}" srcOrd="0" destOrd="0" parTransId="{50FE43B0-B76D-4FAD-9A53-C740A08057B6}" sibTransId="{7EF2DE9E-37B4-48C1-93C9-8D5EB1D91441}"/>
    <dgm:cxn modelId="{2AEAF554-914E-544E-AC0C-987C00BE1F32}" type="presOf" srcId="{06EFFB62-B6A5-42DC-A696-7B872E78C8D1}" destId="{51976DB5-105D-7443-8BA0-A8AA5BC24C26}" srcOrd="0" destOrd="0" presId="urn:microsoft.com/office/officeart/2016/7/layout/ChevronBlockProcess"/>
    <dgm:cxn modelId="{AD240C5A-82E3-DD49-BA25-D44E8D8BBDB9}" type="presOf" srcId="{AE1FB680-4556-0D4C-8276-ED14AB9383CD}" destId="{AC958F3B-9EFB-1B4B-9A57-16AC9ABE98BF}" srcOrd="0" destOrd="3" presId="urn:microsoft.com/office/officeart/2016/7/layout/ChevronBlockProcess"/>
    <dgm:cxn modelId="{24243F60-D7BA-4645-B8C9-7325164614E1}" srcId="{2F634DD1-C975-4583-BB51-7EC923092D9F}" destId="{4FA0B5DD-23A5-4213-BB60-71BB2A294EAC}" srcOrd="2" destOrd="0" parTransId="{2CF01D95-AC23-4B9F-985A-2EE286BAE75B}" sibTransId="{FC619285-5C40-4FF1-860C-3FCAB61ABEE8}"/>
    <dgm:cxn modelId="{44036B64-8EEF-CF4A-8291-D9DA2B2004BD}" srcId="{671A07B4-55F6-4C60-AA44-505765625B37}" destId="{B99036CE-00BD-704E-87A6-C35EAF02C3AE}" srcOrd="1" destOrd="0" parTransId="{DB4FA3EA-4548-1C43-8EAD-95C0C98C0D30}" sibTransId="{6D648CC8-029E-1A4D-BC30-E6C85BB4F75B}"/>
    <dgm:cxn modelId="{D93CBF6B-022A-473E-899E-3605189EFD60}" srcId="{281A15E1-4F10-4CFA-924D-C05C99929464}" destId="{A9CC2A8B-278A-4A1C-A8BA-7A2F075E4C26}" srcOrd="0" destOrd="0" parTransId="{A05D13F1-8FA0-44D7-9DE9-C5BDFF2A5386}" sibTransId="{D78B2B12-67B7-4D53-B93B-A9CF9846D1E2}"/>
    <dgm:cxn modelId="{BD0DC06F-6DBC-FB4E-ADAE-14A5C4D74154}" type="presOf" srcId="{BC138482-4821-AB41-96C7-F3FA92BB3273}" destId="{AC958F3B-9EFB-1B4B-9A57-16AC9ABE98BF}" srcOrd="0" destOrd="2" presId="urn:microsoft.com/office/officeart/2016/7/layout/ChevronBlockProcess"/>
    <dgm:cxn modelId="{3B939F7A-74A3-3042-996B-18A01148E024}" type="presOf" srcId="{962E97A5-5D68-48F4-AB49-F5FF96D8457F}" destId="{A6BD2048-94AB-334F-A05C-267930D3D092}" srcOrd="0" destOrd="1" presId="urn:microsoft.com/office/officeart/2016/7/layout/ChevronBlockProcess"/>
    <dgm:cxn modelId="{9775297B-7333-481A-8101-15A6C3BA62FF}" srcId="{F13C9C46-B159-48A3-9630-8F1CD6558412}" destId="{281A15E1-4F10-4CFA-924D-C05C99929464}" srcOrd="0" destOrd="0" parTransId="{ACEF38B1-FCDF-4D65-899E-50E0AA69A42A}" sibTransId="{09A42CD6-5B94-4C8B-988E-BD48E007C8C6}"/>
    <dgm:cxn modelId="{F06C787B-0634-B649-A346-12E1B11DE102}" type="presOf" srcId="{A6DDE003-9B62-492A-B93A-4116EE7E79F1}" destId="{F12D703D-7B2B-BD4A-BCD7-A6A9E37740FF}" srcOrd="0" destOrd="0" presId="urn:microsoft.com/office/officeart/2016/7/layout/ChevronBlockProcess"/>
    <dgm:cxn modelId="{B7AE5881-742D-D043-A2FD-95EB7F857AF4}" type="presOf" srcId="{F13C9C46-B159-48A3-9630-8F1CD6558412}" destId="{99D8A9EB-C8DC-3543-960B-5F19A91EF15F}" srcOrd="0" destOrd="0" presId="urn:microsoft.com/office/officeart/2016/7/layout/ChevronBlockProcess"/>
    <dgm:cxn modelId="{4A54E088-F198-5A4D-B8FB-517D83704ADF}" type="presOf" srcId="{2F634DD1-C975-4583-BB51-7EC923092D9F}" destId="{DCA7D16A-640A-2647-B9EE-175D51EB4C05}" srcOrd="0" destOrd="0" presId="urn:microsoft.com/office/officeart/2016/7/layout/ChevronBlockProcess"/>
    <dgm:cxn modelId="{3C56AF8C-115B-4C3A-8171-546B6FDD43F5}" srcId="{671A07B4-55F6-4C60-AA44-505765625B37}" destId="{962E97A5-5D68-48F4-AB49-F5FF96D8457F}" srcOrd="0" destOrd="0" parTransId="{6D881BD3-CF87-4B85-9600-5B6ECC28A205}" sibTransId="{53959FA0-32B0-452B-BA68-DF7664EB1EC0}"/>
    <dgm:cxn modelId="{DEEA7BA2-C709-D144-9EFB-5D3F46693873}" type="presOf" srcId="{671A07B4-55F6-4C60-AA44-505765625B37}" destId="{A6BD2048-94AB-334F-A05C-267930D3D092}" srcOrd="0" destOrd="0" presId="urn:microsoft.com/office/officeart/2016/7/layout/ChevronBlockProcess"/>
    <dgm:cxn modelId="{B2A528A4-9C11-E240-9D80-E8A0DABDCAE8}" srcId="{281A15E1-4F10-4CFA-924D-C05C99929464}" destId="{BB8812E3-1A09-3049-8483-CEB2459A09EA}" srcOrd="3" destOrd="0" parTransId="{34A30214-5168-2E41-A52B-B6C097B26CD8}" sibTransId="{12C8C5D0-CC66-BC4D-85F2-07639E30E222}"/>
    <dgm:cxn modelId="{8833F1AF-F7AE-6449-AC17-A14B6D7E70CA}" srcId="{B38F113D-03E7-4B9C-8666-986D85D462D4}" destId="{7460DE2B-D122-D142-80F7-33F1E2C27FDC}" srcOrd="1" destOrd="0" parTransId="{885F2C97-23A0-694C-9454-C54A54FF2261}" sibTransId="{DF4B65C9-C005-714F-817E-30737363BC29}"/>
    <dgm:cxn modelId="{340D52B4-23A9-494F-8A2C-A08A5D86FC01}" srcId="{A6DDE003-9B62-492A-B93A-4116EE7E79F1}" destId="{06EFFB62-B6A5-42DC-A696-7B872E78C8D1}" srcOrd="0" destOrd="0" parTransId="{982E53E0-2924-49A6-BE28-B3EC49BBF693}" sibTransId="{697DC34A-7FBE-4BA1-BA61-04B793FF2FC8}"/>
    <dgm:cxn modelId="{172E74BB-B31D-8D42-BDF4-3541AF4628AF}" type="presOf" srcId="{E8046AA3-87B8-4B4D-8443-F0C3467AD2BF}" destId="{7EB62F97-5A86-C049-A19C-B5D243E8356E}" srcOrd="0" destOrd="0" presId="urn:microsoft.com/office/officeart/2016/7/layout/ChevronBlockProcess"/>
    <dgm:cxn modelId="{B99642CD-6B17-4FDD-B6E9-DDB18C691722}" srcId="{2F634DD1-C975-4583-BB51-7EC923092D9F}" destId="{F13C9C46-B159-48A3-9630-8F1CD6558412}" srcOrd="1" destOrd="0" parTransId="{0884E40F-0A07-40D3-9B50-42146E686136}" sibTransId="{C41FE3FF-E511-48DB-9E91-44CD5E96CEC4}"/>
    <dgm:cxn modelId="{1BF9F7D9-A8BD-44C0-BDA1-B898A765890B}" srcId="{2F634DD1-C975-4583-BB51-7EC923092D9F}" destId="{E8046AA3-87B8-4B4D-8443-F0C3467AD2BF}" srcOrd="3" destOrd="0" parTransId="{ABBB8113-CCA7-45D9-83D9-5E664EE41867}" sibTransId="{5710EE31-B42F-4BA4-AF88-B33271FC7BBB}"/>
    <dgm:cxn modelId="{DA66EDE5-F5F7-4648-9AAA-4D7DD8A231CD}" srcId="{281A15E1-4F10-4CFA-924D-C05C99929464}" destId="{BC138482-4821-AB41-96C7-F3FA92BB3273}" srcOrd="1" destOrd="0" parTransId="{DF966C54-B344-864F-9442-DEF7EB261541}" sibTransId="{5F6A951A-37EF-8642-B31F-BC233143D9A4}"/>
    <dgm:cxn modelId="{6AD884F3-4F02-CA48-B76D-AD30B2A63698}" type="presOf" srcId="{347C3CFB-9A64-4CE8-80F2-9B9407604C3C}" destId="{51976DB5-105D-7443-8BA0-A8AA5BC24C26}" srcOrd="0" destOrd="1" presId="urn:microsoft.com/office/officeart/2016/7/layout/ChevronBlockProcess"/>
    <dgm:cxn modelId="{4557C57E-0540-284C-BA04-8EE2B16D5081}" type="presParOf" srcId="{DCA7D16A-640A-2647-B9EE-175D51EB4C05}" destId="{86854D4F-C289-3144-B67D-48E56360B175}" srcOrd="0" destOrd="0" presId="urn:microsoft.com/office/officeart/2016/7/layout/ChevronBlockProcess"/>
    <dgm:cxn modelId="{AE3168C7-3D33-2141-9101-276FEF9B9F5E}" type="presParOf" srcId="{86854D4F-C289-3144-B67D-48E56360B175}" destId="{F12D703D-7B2B-BD4A-BCD7-A6A9E37740FF}" srcOrd="0" destOrd="0" presId="urn:microsoft.com/office/officeart/2016/7/layout/ChevronBlockProcess"/>
    <dgm:cxn modelId="{6BA649F1-88E6-D84A-A7C6-7B00E53ACA9D}" type="presParOf" srcId="{86854D4F-C289-3144-B67D-48E56360B175}" destId="{51976DB5-105D-7443-8BA0-A8AA5BC24C26}" srcOrd="1" destOrd="0" presId="urn:microsoft.com/office/officeart/2016/7/layout/ChevronBlockProcess"/>
    <dgm:cxn modelId="{7587687A-1B14-D74A-B061-272B2DE3B7D0}" type="presParOf" srcId="{DCA7D16A-640A-2647-B9EE-175D51EB4C05}" destId="{B57D0B34-01BA-A840-B421-1778BA6A5593}" srcOrd="1" destOrd="0" presId="urn:microsoft.com/office/officeart/2016/7/layout/ChevronBlockProcess"/>
    <dgm:cxn modelId="{025EEE35-9F25-204D-9C43-A19DC93A1386}" type="presParOf" srcId="{DCA7D16A-640A-2647-B9EE-175D51EB4C05}" destId="{C902EC7E-4522-7E44-ACFA-D3315426C0CF}" srcOrd="2" destOrd="0" presId="urn:microsoft.com/office/officeart/2016/7/layout/ChevronBlockProcess"/>
    <dgm:cxn modelId="{74F68FDB-5855-F24F-B060-929C6CCC73E0}" type="presParOf" srcId="{C902EC7E-4522-7E44-ACFA-D3315426C0CF}" destId="{99D8A9EB-C8DC-3543-960B-5F19A91EF15F}" srcOrd="0" destOrd="0" presId="urn:microsoft.com/office/officeart/2016/7/layout/ChevronBlockProcess"/>
    <dgm:cxn modelId="{3634FE66-4F9F-2842-9470-BA72B9308173}" type="presParOf" srcId="{C902EC7E-4522-7E44-ACFA-D3315426C0CF}" destId="{AC958F3B-9EFB-1B4B-9A57-16AC9ABE98BF}" srcOrd="1" destOrd="0" presId="urn:microsoft.com/office/officeart/2016/7/layout/ChevronBlockProcess"/>
    <dgm:cxn modelId="{A710F106-AC27-164D-9665-4830F729650A}" type="presParOf" srcId="{DCA7D16A-640A-2647-B9EE-175D51EB4C05}" destId="{C474FC67-3C0E-EE4A-A332-BCACCBCED70F}" srcOrd="3" destOrd="0" presId="urn:microsoft.com/office/officeart/2016/7/layout/ChevronBlockProcess"/>
    <dgm:cxn modelId="{AA2CB8E1-4912-EB41-9CB3-BB81C1C75642}" type="presParOf" srcId="{DCA7D16A-640A-2647-B9EE-175D51EB4C05}" destId="{119D47F5-B152-B24E-AA02-5A4C6ADBFBE0}" srcOrd="4" destOrd="0" presId="urn:microsoft.com/office/officeart/2016/7/layout/ChevronBlockProcess"/>
    <dgm:cxn modelId="{997122B9-F49C-F34D-AFE0-C02F80E1FD3E}" type="presParOf" srcId="{119D47F5-B152-B24E-AA02-5A4C6ADBFBE0}" destId="{4721D473-B296-FD45-BB61-F4284FAAD649}" srcOrd="0" destOrd="0" presId="urn:microsoft.com/office/officeart/2016/7/layout/ChevronBlockProcess"/>
    <dgm:cxn modelId="{8A6045D0-4E94-8845-B5B2-EA20913176F2}" type="presParOf" srcId="{119D47F5-B152-B24E-AA02-5A4C6ADBFBE0}" destId="{A6BD2048-94AB-334F-A05C-267930D3D092}" srcOrd="1" destOrd="0" presId="urn:microsoft.com/office/officeart/2016/7/layout/ChevronBlockProcess"/>
    <dgm:cxn modelId="{60E481A7-C621-534A-A3D4-C7B7A8BDFC0C}" type="presParOf" srcId="{DCA7D16A-640A-2647-B9EE-175D51EB4C05}" destId="{44B63279-7ECE-B84E-8206-8175E8BE14DD}" srcOrd="5" destOrd="0" presId="urn:microsoft.com/office/officeart/2016/7/layout/ChevronBlockProcess"/>
    <dgm:cxn modelId="{05D2D241-715B-B845-9260-274E9928F5AB}" type="presParOf" srcId="{DCA7D16A-640A-2647-B9EE-175D51EB4C05}" destId="{5FCF8EC3-4289-6146-9D9A-6EAE79DD53C0}" srcOrd="6" destOrd="0" presId="urn:microsoft.com/office/officeart/2016/7/layout/ChevronBlockProcess"/>
    <dgm:cxn modelId="{E885CA29-357B-DF4F-8164-E8687AB2679A}" type="presParOf" srcId="{5FCF8EC3-4289-6146-9D9A-6EAE79DD53C0}" destId="{7EB62F97-5A86-C049-A19C-B5D243E8356E}" srcOrd="0" destOrd="0" presId="urn:microsoft.com/office/officeart/2016/7/layout/ChevronBlockProcess"/>
    <dgm:cxn modelId="{142E689A-8CC1-4744-BB4B-5097386476F6}" type="presParOf" srcId="{5FCF8EC3-4289-6146-9D9A-6EAE79DD53C0}" destId="{5263ED71-7194-8749-9D77-E236B8458884}"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2DC32-38DA-479F-9A6F-8A9BFC7586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F6642F0-3DEC-4B4E-9C88-3B305694D4F7}">
      <dgm:prSet/>
      <dgm:spPr/>
      <dgm:t>
        <a:bodyPr/>
        <a:lstStyle/>
        <a:p>
          <a:r>
            <a:rPr lang="en-GB" dirty="0"/>
            <a:t>o Show each unique launch site</a:t>
          </a:r>
        </a:p>
        <a:p>
          <a:r>
            <a:rPr lang="en-GB" dirty="0"/>
            <a:t>o Show 5 records where launch site names begin with 'CCA'</a:t>
          </a:r>
        </a:p>
        <a:p>
          <a:r>
            <a:rPr lang="en-GB" dirty="0"/>
            <a:t>o Display the total payload mass carried by boosters launched by 'NASA (CRS)'</a:t>
          </a:r>
        </a:p>
        <a:p>
          <a:r>
            <a:rPr lang="en-GB" b="0" dirty="0"/>
            <a:t>o </a:t>
          </a:r>
          <a:r>
            <a:rPr lang="en-GB" b="0" i="0" u="none" dirty="0"/>
            <a:t>Display average payload mass carried by booster version F9 v1.1</a:t>
          </a:r>
        </a:p>
        <a:p>
          <a:r>
            <a:rPr lang="en-GB" dirty="0"/>
            <a:t>o List the date of the first successful ground landing outcome</a:t>
          </a:r>
        </a:p>
        <a:p>
          <a:r>
            <a:rPr lang="en-GB" dirty="0"/>
            <a:t>o List the booster versions with successful outcomes landing on the drone ship with payloads between 4000kg and 6000kg.</a:t>
          </a:r>
        </a:p>
        <a:p>
          <a:r>
            <a:rPr lang="en-GB" dirty="0"/>
            <a:t>o List the number of successful and failed mission outcomes</a:t>
          </a:r>
        </a:p>
        <a:p>
          <a:r>
            <a:rPr lang="en-GB" dirty="0"/>
            <a:t>o List all of the booster versions that carried the max payload mass</a:t>
          </a:r>
        </a:p>
        <a:p>
          <a:r>
            <a:rPr lang="en-GB" dirty="0"/>
            <a:t>o List the month name, outcome, booster version, and launch site for missions with failure outcomes </a:t>
          </a:r>
          <a:r>
            <a:rPr lang="en-GB" dirty="0" err="1"/>
            <a:t>landingon</a:t>
          </a:r>
          <a:r>
            <a:rPr lang="en-GB" dirty="0"/>
            <a:t> a drone ship in 2015.</a:t>
          </a:r>
        </a:p>
        <a:p>
          <a:r>
            <a:rPr lang="en-GB" dirty="0"/>
            <a:t>o Show the distribution of outcomes between June 4th, 2010 and March 20th, 2017</a:t>
          </a:r>
        </a:p>
      </dgm:t>
    </dgm:pt>
    <dgm:pt modelId="{F4DF4255-1F54-634E-B5E7-6D0231D094D9}" type="parTrans" cxnId="{1BB497C7-EA63-4348-8BAD-BBF9B81FA3D5}">
      <dgm:prSet/>
      <dgm:spPr/>
      <dgm:t>
        <a:bodyPr/>
        <a:lstStyle/>
        <a:p>
          <a:endParaRPr lang="en-GB"/>
        </a:p>
      </dgm:t>
    </dgm:pt>
    <dgm:pt modelId="{8EDBDD01-5534-3C46-AC88-4362B7FD229B}" type="sibTrans" cxnId="{1BB497C7-EA63-4348-8BAD-BBF9B81FA3D5}">
      <dgm:prSet/>
      <dgm:spPr/>
      <dgm:t>
        <a:bodyPr/>
        <a:lstStyle/>
        <a:p>
          <a:endParaRPr lang="en-GB"/>
        </a:p>
      </dgm:t>
    </dgm:pt>
    <dgm:pt modelId="{281EAE72-83FC-F240-A789-1B6151F7F986}" type="pres">
      <dgm:prSet presAssocID="{D8A2DC32-38DA-479F-9A6F-8A9BFC75868D}" presName="vert0" presStyleCnt="0">
        <dgm:presLayoutVars>
          <dgm:dir/>
          <dgm:animOne val="branch"/>
          <dgm:animLvl val="lvl"/>
        </dgm:presLayoutVars>
      </dgm:prSet>
      <dgm:spPr/>
    </dgm:pt>
    <dgm:pt modelId="{C29341E0-BB8E-4C41-A8C4-F2F923C71C36}" type="pres">
      <dgm:prSet presAssocID="{1F6642F0-3DEC-4B4E-9C88-3B305694D4F7}" presName="thickLine" presStyleLbl="alignNode1" presStyleIdx="0" presStyleCnt="1"/>
      <dgm:spPr/>
    </dgm:pt>
    <dgm:pt modelId="{70EA1594-5273-FB45-B082-2DDE2E1B662A}" type="pres">
      <dgm:prSet presAssocID="{1F6642F0-3DEC-4B4E-9C88-3B305694D4F7}" presName="horz1" presStyleCnt="0"/>
      <dgm:spPr/>
    </dgm:pt>
    <dgm:pt modelId="{D84BA9CE-7C43-E940-9424-A51731B62FCF}" type="pres">
      <dgm:prSet presAssocID="{1F6642F0-3DEC-4B4E-9C88-3B305694D4F7}" presName="tx1" presStyleLbl="revTx" presStyleIdx="0" presStyleCnt="1"/>
      <dgm:spPr/>
    </dgm:pt>
    <dgm:pt modelId="{4FF722F3-B869-7340-A0EC-12BD5535C473}" type="pres">
      <dgm:prSet presAssocID="{1F6642F0-3DEC-4B4E-9C88-3B305694D4F7}" presName="vert1" presStyleCnt="0"/>
      <dgm:spPr/>
    </dgm:pt>
  </dgm:ptLst>
  <dgm:cxnLst>
    <dgm:cxn modelId="{BE6E504B-C9C5-8B44-B46F-0858509FC230}" type="presOf" srcId="{1F6642F0-3DEC-4B4E-9C88-3B305694D4F7}" destId="{D84BA9CE-7C43-E940-9424-A51731B62FCF}" srcOrd="0" destOrd="0" presId="urn:microsoft.com/office/officeart/2008/layout/LinedList"/>
    <dgm:cxn modelId="{1BB497C7-EA63-4348-8BAD-BBF9B81FA3D5}" srcId="{D8A2DC32-38DA-479F-9A6F-8A9BFC75868D}" destId="{1F6642F0-3DEC-4B4E-9C88-3B305694D4F7}" srcOrd="0" destOrd="0" parTransId="{F4DF4255-1F54-634E-B5E7-6D0231D094D9}" sibTransId="{8EDBDD01-5534-3C46-AC88-4362B7FD229B}"/>
    <dgm:cxn modelId="{0A22F6D7-838A-734F-A09F-0BAD1B6B187E}" type="presOf" srcId="{D8A2DC32-38DA-479F-9A6F-8A9BFC75868D}" destId="{281EAE72-83FC-F240-A789-1B6151F7F986}" srcOrd="0" destOrd="0" presId="urn:microsoft.com/office/officeart/2008/layout/LinedList"/>
    <dgm:cxn modelId="{F7F275A5-AD26-794F-8C91-0A602DC9D7EE}" type="presParOf" srcId="{281EAE72-83FC-F240-A789-1B6151F7F986}" destId="{C29341E0-BB8E-4C41-A8C4-F2F923C71C36}" srcOrd="0" destOrd="0" presId="urn:microsoft.com/office/officeart/2008/layout/LinedList"/>
    <dgm:cxn modelId="{496FDB7C-D88F-584B-80B9-82170F614985}" type="presParOf" srcId="{281EAE72-83FC-F240-A789-1B6151F7F986}" destId="{70EA1594-5273-FB45-B082-2DDE2E1B662A}" srcOrd="1" destOrd="0" presId="urn:microsoft.com/office/officeart/2008/layout/LinedList"/>
    <dgm:cxn modelId="{A0AA520A-53C8-0F4C-95D2-C529554DCB86}" type="presParOf" srcId="{70EA1594-5273-FB45-B082-2DDE2E1B662A}" destId="{D84BA9CE-7C43-E940-9424-A51731B62FCF}" srcOrd="0" destOrd="0" presId="urn:microsoft.com/office/officeart/2008/layout/LinedList"/>
    <dgm:cxn modelId="{91C2E129-F9FC-284B-A39D-15CBE582EDA1}" type="presParOf" srcId="{70EA1594-5273-FB45-B082-2DDE2E1B662A}" destId="{4FF722F3-B869-7340-A0EC-12BD5535C4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668FEE-CC97-4493-BED6-DB25C97CC670}"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E31401C4-1F2B-488E-BA6D-165FFD771599}">
      <dgm:prSet/>
      <dgm:spPr/>
      <dgm:t>
        <a:bodyPr/>
        <a:lstStyle/>
        <a:p>
          <a:r>
            <a:rPr lang="en-GB"/>
            <a:t>Load data</a:t>
          </a:r>
          <a:endParaRPr lang="en-US"/>
        </a:p>
      </dgm:t>
    </dgm:pt>
    <dgm:pt modelId="{2EB27A18-D0CA-4DF4-921F-CE306932E8FB}" type="parTrans" cxnId="{A369E167-CD44-4D9F-B0D8-2CAA4BFF1F2D}">
      <dgm:prSet/>
      <dgm:spPr/>
      <dgm:t>
        <a:bodyPr/>
        <a:lstStyle/>
        <a:p>
          <a:endParaRPr lang="en-US"/>
        </a:p>
      </dgm:t>
    </dgm:pt>
    <dgm:pt modelId="{FBD10DFE-C741-46D1-9E84-8F30EE72D871}" type="sibTrans" cxnId="{A369E167-CD44-4D9F-B0D8-2CAA4BFF1F2D}">
      <dgm:prSet phldrT="1" phldr="0"/>
      <dgm:spPr/>
      <dgm:t>
        <a:bodyPr/>
        <a:lstStyle/>
        <a:p>
          <a:r>
            <a:rPr lang="en-US"/>
            <a:t>1</a:t>
          </a:r>
        </a:p>
      </dgm:t>
    </dgm:pt>
    <dgm:pt modelId="{5A4C1A74-BD0A-4F58-B027-732435FBA885}">
      <dgm:prSet/>
      <dgm:spPr/>
      <dgm:t>
        <a:bodyPr/>
        <a:lstStyle/>
        <a:p>
          <a:r>
            <a:rPr lang="en-GB"/>
            <a:t>Apply StandardizedScaler on X</a:t>
          </a:r>
          <a:endParaRPr lang="en-US"/>
        </a:p>
      </dgm:t>
    </dgm:pt>
    <dgm:pt modelId="{37AE7757-7FAA-4621-8835-11AEC8B8BDC2}" type="parTrans" cxnId="{DF6D1F2D-10A1-41D5-A1E2-5D560BA1CCCA}">
      <dgm:prSet/>
      <dgm:spPr/>
      <dgm:t>
        <a:bodyPr/>
        <a:lstStyle/>
        <a:p>
          <a:endParaRPr lang="en-US"/>
        </a:p>
      </dgm:t>
    </dgm:pt>
    <dgm:pt modelId="{E94A31DF-08CD-49EB-8381-1C1EDD1D2E33}" type="sibTrans" cxnId="{DF6D1F2D-10A1-41D5-A1E2-5D560BA1CCCA}">
      <dgm:prSet phldrT="2" phldr="0"/>
      <dgm:spPr/>
      <dgm:t>
        <a:bodyPr/>
        <a:lstStyle/>
        <a:p>
          <a:r>
            <a:rPr lang="en-US"/>
            <a:t>2</a:t>
          </a:r>
        </a:p>
      </dgm:t>
    </dgm:pt>
    <dgm:pt modelId="{B28A10EF-65C9-455E-B1E1-D9823619BB73}">
      <dgm:prSet/>
      <dgm:spPr/>
      <dgm:t>
        <a:bodyPr/>
        <a:lstStyle/>
        <a:p>
          <a:r>
            <a:rPr lang="en-GB"/>
            <a:t>Convert Y to numpy array</a:t>
          </a:r>
          <a:endParaRPr lang="en-US"/>
        </a:p>
      </dgm:t>
    </dgm:pt>
    <dgm:pt modelId="{BD7A3EF8-D6D3-4B31-AE18-66B51BD24D84}" type="parTrans" cxnId="{584740F9-EEC3-4C14-8C5D-6F3BE84E9366}">
      <dgm:prSet/>
      <dgm:spPr/>
      <dgm:t>
        <a:bodyPr/>
        <a:lstStyle/>
        <a:p>
          <a:endParaRPr lang="en-US"/>
        </a:p>
      </dgm:t>
    </dgm:pt>
    <dgm:pt modelId="{05F0CFB3-D832-46EA-92F2-A366DA492B22}" type="sibTrans" cxnId="{584740F9-EEC3-4C14-8C5D-6F3BE84E9366}">
      <dgm:prSet phldrT="3" phldr="0"/>
      <dgm:spPr/>
      <dgm:t>
        <a:bodyPr/>
        <a:lstStyle/>
        <a:p>
          <a:r>
            <a:rPr lang="en-US"/>
            <a:t>3</a:t>
          </a:r>
        </a:p>
      </dgm:t>
    </dgm:pt>
    <dgm:pt modelId="{06634848-AD0E-458B-855E-6DB6B98ACD93}">
      <dgm:prSet/>
      <dgm:spPr/>
      <dgm:t>
        <a:bodyPr/>
        <a:lstStyle/>
        <a:p>
          <a:r>
            <a:rPr lang="en-GB"/>
            <a:t>Split training and testing data</a:t>
          </a:r>
          <a:endParaRPr lang="en-US"/>
        </a:p>
      </dgm:t>
    </dgm:pt>
    <dgm:pt modelId="{F583002D-C201-43B2-9F6E-8DB838C40288}" type="parTrans" cxnId="{917F7EFC-659B-4264-8997-53EA7731446B}">
      <dgm:prSet/>
      <dgm:spPr/>
      <dgm:t>
        <a:bodyPr/>
        <a:lstStyle/>
        <a:p>
          <a:endParaRPr lang="en-US"/>
        </a:p>
      </dgm:t>
    </dgm:pt>
    <dgm:pt modelId="{DDDF28BB-AA62-4A57-87A6-5BF9B87B8C81}" type="sibTrans" cxnId="{917F7EFC-659B-4264-8997-53EA7731446B}">
      <dgm:prSet phldrT="4" phldr="0"/>
      <dgm:spPr/>
      <dgm:t>
        <a:bodyPr/>
        <a:lstStyle/>
        <a:p>
          <a:r>
            <a:rPr lang="en-US"/>
            <a:t>4</a:t>
          </a:r>
        </a:p>
      </dgm:t>
    </dgm:pt>
    <dgm:pt modelId="{69DFB35A-6F72-4A04-9DE9-3DC2E9CF3D15}">
      <dgm:prSet/>
      <dgm:spPr/>
      <dgm:t>
        <a:bodyPr/>
        <a:lstStyle/>
        <a:p>
          <a:r>
            <a:rPr lang="en-GB" dirty="0"/>
            <a:t>Use </a:t>
          </a:r>
          <a:r>
            <a:rPr lang="en-GB" dirty="0" err="1"/>
            <a:t>GridSearchCV</a:t>
          </a:r>
          <a:r>
            <a:rPr lang="en-GB" dirty="0"/>
            <a:t> to test hyperparameters for multiple models:</a:t>
          </a:r>
          <a:endParaRPr lang="en-US" dirty="0"/>
        </a:p>
      </dgm:t>
    </dgm:pt>
    <dgm:pt modelId="{687D8CDC-D503-426B-A805-210F3A3C2299}" type="parTrans" cxnId="{23CBF65B-21AB-450F-93A3-EAF40672347B}">
      <dgm:prSet/>
      <dgm:spPr/>
      <dgm:t>
        <a:bodyPr/>
        <a:lstStyle/>
        <a:p>
          <a:endParaRPr lang="en-US"/>
        </a:p>
      </dgm:t>
    </dgm:pt>
    <dgm:pt modelId="{511B7B4C-9D3F-400A-9EEE-7BB219E79B58}" type="sibTrans" cxnId="{23CBF65B-21AB-450F-93A3-EAF40672347B}">
      <dgm:prSet phldrT="5" phldr="0"/>
      <dgm:spPr/>
      <dgm:t>
        <a:bodyPr/>
        <a:lstStyle/>
        <a:p>
          <a:r>
            <a:rPr lang="en-US"/>
            <a:t>5</a:t>
          </a:r>
        </a:p>
      </dgm:t>
    </dgm:pt>
    <dgm:pt modelId="{0282260E-0431-4F8B-90B8-5C440A40894A}">
      <dgm:prSet/>
      <dgm:spPr/>
      <dgm:t>
        <a:bodyPr/>
        <a:lstStyle/>
        <a:p>
          <a:r>
            <a:rPr lang="en-GB" dirty="0"/>
            <a:t>Logistic Regression</a:t>
          </a:r>
          <a:endParaRPr lang="en-US" dirty="0"/>
        </a:p>
      </dgm:t>
    </dgm:pt>
    <dgm:pt modelId="{2B90D58D-DFF3-49E4-A7A0-82E789E15BB0}" type="parTrans" cxnId="{02482043-46F6-4B61-8CC0-43CC6CF69032}">
      <dgm:prSet/>
      <dgm:spPr/>
      <dgm:t>
        <a:bodyPr/>
        <a:lstStyle/>
        <a:p>
          <a:endParaRPr lang="en-US"/>
        </a:p>
      </dgm:t>
    </dgm:pt>
    <dgm:pt modelId="{0346DDFC-1971-4D20-8A8F-E0CBA8AF987B}" type="sibTrans" cxnId="{02482043-46F6-4B61-8CC0-43CC6CF69032}">
      <dgm:prSet/>
      <dgm:spPr/>
      <dgm:t>
        <a:bodyPr/>
        <a:lstStyle/>
        <a:p>
          <a:endParaRPr lang="en-US"/>
        </a:p>
      </dgm:t>
    </dgm:pt>
    <dgm:pt modelId="{8625757E-9E3C-446D-8ABF-463513ADE093}">
      <dgm:prSet/>
      <dgm:spPr/>
      <dgm:t>
        <a:bodyPr/>
        <a:lstStyle/>
        <a:p>
          <a:r>
            <a:rPr lang="en-GB" dirty="0"/>
            <a:t>SVC</a:t>
          </a:r>
          <a:endParaRPr lang="en-US" dirty="0"/>
        </a:p>
      </dgm:t>
    </dgm:pt>
    <dgm:pt modelId="{037AC792-E189-43E0-A6F9-855FE9CA777E}" type="parTrans" cxnId="{7BE78E8D-BBAB-40B3-AA7E-4982F0D71CD1}">
      <dgm:prSet/>
      <dgm:spPr/>
      <dgm:t>
        <a:bodyPr/>
        <a:lstStyle/>
        <a:p>
          <a:endParaRPr lang="en-US"/>
        </a:p>
      </dgm:t>
    </dgm:pt>
    <dgm:pt modelId="{92959110-F29B-4E7E-92EA-B9CD632890FD}" type="sibTrans" cxnId="{7BE78E8D-BBAB-40B3-AA7E-4982F0D71CD1}">
      <dgm:prSet/>
      <dgm:spPr/>
      <dgm:t>
        <a:bodyPr/>
        <a:lstStyle/>
        <a:p>
          <a:endParaRPr lang="en-US"/>
        </a:p>
      </dgm:t>
    </dgm:pt>
    <dgm:pt modelId="{0E4460B4-5E95-41E0-9F9F-0FD31F57C7A4}">
      <dgm:prSet/>
      <dgm:spPr/>
      <dgm:t>
        <a:bodyPr/>
        <a:lstStyle/>
        <a:p>
          <a:r>
            <a:rPr lang="en-GB" dirty="0"/>
            <a:t>Decision Tree Classifier</a:t>
          </a:r>
          <a:endParaRPr lang="en-US" dirty="0"/>
        </a:p>
      </dgm:t>
    </dgm:pt>
    <dgm:pt modelId="{DE3BBF69-22DC-4B59-85AF-9B63AE487118}" type="parTrans" cxnId="{69C069F7-5D4F-4AE4-B360-3DB4BEB527A1}">
      <dgm:prSet/>
      <dgm:spPr/>
      <dgm:t>
        <a:bodyPr/>
        <a:lstStyle/>
        <a:p>
          <a:endParaRPr lang="en-US"/>
        </a:p>
      </dgm:t>
    </dgm:pt>
    <dgm:pt modelId="{42E6E015-298E-49BA-B8D8-B84D32286B9E}" type="sibTrans" cxnId="{69C069F7-5D4F-4AE4-B360-3DB4BEB527A1}">
      <dgm:prSet/>
      <dgm:spPr/>
      <dgm:t>
        <a:bodyPr/>
        <a:lstStyle/>
        <a:p>
          <a:endParaRPr lang="en-US"/>
        </a:p>
      </dgm:t>
    </dgm:pt>
    <dgm:pt modelId="{4F13CF7E-8A9D-41F6-9F48-4A936C0D1457}">
      <dgm:prSet/>
      <dgm:spPr/>
      <dgm:t>
        <a:bodyPr/>
        <a:lstStyle/>
        <a:p>
          <a:r>
            <a:rPr lang="en-GB" dirty="0"/>
            <a:t>K </a:t>
          </a:r>
          <a:r>
            <a:rPr lang="en-GB" dirty="0" err="1"/>
            <a:t>Neighbors</a:t>
          </a:r>
          <a:r>
            <a:rPr lang="en-GB" dirty="0"/>
            <a:t> Classifier</a:t>
          </a:r>
          <a:endParaRPr lang="en-US" dirty="0"/>
        </a:p>
      </dgm:t>
    </dgm:pt>
    <dgm:pt modelId="{0779786B-F0F3-4318-BB18-ACF81099EA18}" type="parTrans" cxnId="{9ABC9DD9-38D0-41B9-8F3E-06B82775E9A5}">
      <dgm:prSet/>
      <dgm:spPr/>
      <dgm:t>
        <a:bodyPr/>
        <a:lstStyle/>
        <a:p>
          <a:endParaRPr lang="en-US"/>
        </a:p>
      </dgm:t>
    </dgm:pt>
    <dgm:pt modelId="{2231BE5A-1DA1-4214-9EBF-CF7A27388BE4}" type="sibTrans" cxnId="{9ABC9DD9-38D0-41B9-8F3E-06B82775E9A5}">
      <dgm:prSet/>
      <dgm:spPr/>
      <dgm:t>
        <a:bodyPr/>
        <a:lstStyle/>
        <a:p>
          <a:endParaRPr lang="en-US"/>
        </a:p>
      </dgm:t>
    </dgm:pt>
    <dgm:pt modelId="{37E13DD4-07AE-F943-8889-31F5811CD33F}" type="pres">
      <dgm:prSet presAssocID="{40668FEE-CC97-4493-BED6-DB25C97CC670}" presName="Name0" presStyleCnt="0">
        <dgm:presLayoutVars>
          <dgm:animLvl val="lvl"/>
          <dgm:resizeHandles val="exact"/>
        </dgm:presLayoutVars>
      </dgm:prSet>
      <dgm:spPr/>
    </dgm:pt>
    <dgm:pt modelId="{A9B6B8B8-4321-904E-811D-387673304D0D}" type="pres">
      <dgm:prSet presAssocID="{E31401C4-1F2B-488E-BA6D-165FFD771599}" presName="compositeNode" presStyleCnt="0">
        <dgm:presLayoutVars>
          <dgm:bulletEnabled val="1"/>
        </dgm:presLayoutVars>
      </dgm:prSet>
      <dgm:spPr/>
    </dgm:pt>
    <dgm:pt modelId="{77BE3025-A1D4-E048-9FAE-DC06BBCD04EE}" type="pres">
      <dgm:prSet presAssocID="{E31401C4-1F2B-488E-BA6D-165FFD771599}" presName="bgRect" presStyleLbl="bgAccFollowNode1" presStyleIdx="0" presStyleCnt="5"/>
      <dgm:spPr/>
    </dgm:pt>
    <dgm:pt modelId="{C7BACF72-6A8C-864C-88CF-85C222D4BCA4}" type="pres">
      <dgm:prSet presAssocID="{FBD10DFE-C741-46D1-9E84-8F30EE72D871}" presName="sibTransNodeCircle" presStyleLbl="alignNode1" presStyleIdx="0" presStyleCnt="10">
        <dgm:presLayoutVars>
          <dgm:chMax val="0"/>
          <dgm:bulletEnabled/>
        </dgm:presLayoutVars>
      </dgm:prSet>
      <dgm:spPr/>
    </dgm:pt>
    <dgm:pt modelId="{7BF14D59-FA88-7E48-A3C9-FF3A242A0911}" type="pres">
      <dgm:prSet presAssocID="{E31401C4-1F2B-488E-BA6D-165FFD771599}" presName="bottomLine" presStyleLbl="alignNode1" presStyleIdx="1" presStyleCnt="10">
        <dgm:presLayoutVars/>
      </dgm:prSet>
      <dgm:spPr/>
    </dgm:pt>
    <dgm:pt modelId="{3C0387EC-5AB1-984A-AEA4-D4601334E39D}" type="pres">
      <dgm:prSet presAssocID="{E31401C4-1F2B-488E-BA6D-165FFD771599}" presName="nodeText" presStyleLbl="bgAccFollowNode1" presStyleIdx="0" presStyleCnt="5">
        <dgm:presLayoutVars>
          <dgm:bulletEnabled val="1"/>
        </dgm:presLayoutVars>
      </dgm:prSet>
      <dgm:spPr/>
    </dgm:pt>
    <dgm:pt modelId="{B852FEE9-BD1F-B246-A4C5-38D36AF406AE}" type="pres">
      <dgm:prSet presAssocID="{FBD10DFE-C741-46D1-9E84-8F30EE72D871}" presName="sibTrans" presStyleCnt="0"/>
      <dgm:spPr/>
    </dgm:pt>
    <dgm:pt modelId="{68267DD6-3BDD-9547-8CE7-32EF7BC10277}" type="pres">
      <dgm:prSet presAssocID="{5A4C1A74-BD0A-4F58-B027-732435FBA885}" presName="compositeNode" presStyleCnt="0">
        <dgm:presLayoutVars>
          <dgm:bulletEnabled val="1"/>
        </dgm:presLayoutVars>
      </dgm:prSet>
      <dgm:spPr/>
    </dgm:pt>
    <dgm:pt modelId="{29BDB4D6-CB95-A945-9AAE-3F50959D8306}" type="pres">
      <dgm:prSet presAssocID="{5A4C1A74-BD0A-4F58-B027-732435FBA885}" presName="bgRect" presStyleLbl="bgAccFollowNode1" presStyleIdx="1" presStyleCnt="5"/>
      <dgm:spPr/>
    </dgm:pt>
    <dgm:pt modelId="{0533E957-702A-2844-935A-C4CD4323ACE9}" type="pres">
      <dgm:prSet presAssocID="{E94A31DF-08CD-49EB-8381-1C1EDD1D2E33}" presName="sibTransNodeCircle" presStyleLbl="alignNode1" presStyleIdx="2" presStyleCnt="10">
        <dgm:presLayoutVars>
          <dgm:chMax val="0"/>
          <dgm:bulletEnabled/>
        </dgm:presLayoutVars>
      </dgm:prSet>
      <dgm:spPr/>
    </dgm:pt>
    <dgm:pt modelId="{5E669BE9-E74E-EE44-AF98-E39D655B3E2F}" type="pres">
      <dgm:prSet presAssocID="{5A4C1A74-BD0A-4F58-B027-732435FBA885}" presName="bottomLine" presStyleLbl="alignNode1" presStyleIdx="3" presStyleCnt="10">
        <dgm:presLayoutVars/>
      </dgm:prSet>
      <dgm:spPr/>
    </dgm:pt>
    <dgm:pt modelId="{C89E7D9A-2941-9B4D-BFFB-9C17525CB6F0}" type="pres">
      <dgm:prSet presAssocID="{5A4C1A74-BD0A-4F58-B027-732435FBA885}" presName="nodeText" presStyleLbl="bgAccFollowNode1" presStyleIdx="1" presStyleCnt="5">
        <dgm:presLayoutVars>
          <dgm:bulletEnabled val="1"/>
        </dgm:presLayoutVars>
      </dgm:prSet>
      <dgm:spPr/>
    </dgm:pt>
    <dgm:pt modelId="{A15BDEBD-D604-6C4D-86C2-C3C6AF5F408E}" type="pres">
      <dgm:prSet presAssocID="{E94A31DF-08CD-49EB-8381-1C1EDD1D2E33}" presName="sibTrans" presStyleCnt="0"/>
      <dgm:spPr/>
    </dgm:pt>
    <dgm:pt modelId="{84DB8CFE-9E44-1349-B2B4-71F32FB58CC1}" type="pres">
      <dgm:prSet presAssocID="{B28A10EF-65C9-455E-B1E1-D9823619BB73}" presName="compositeNode" presStyleCnt="0">
        <dgm:presLayoutVars>
          <dgm:bulletEnabled val="1"/>
        </dgm:presLayoutVars>
      </dgm:prSet>
      <dgm:spPr/>
    </dgm:pt>
    <dgm:pt modelId="{FB0398C5-2802-2747-84EB-6F222ACB6DC1}" type="pres">
      <dgm:prSet presAssocID="{B28A10EF-65C9-455E-B1E1-D9823619BB73}" presName="bgRect" presStyleLbl="bgAccFollowNode1" presStyleIdx="2" presStyleCnt="5"/>
      <dgm:spPr/>
    </dgm:pt>
    <dgm:pt modelId="{27EB6CE7-5C92-7E45-ACCF-A1D7D4D4B6D5}" type="pres">
      <dgm:prSet presAssocID="{05F0CFB3-D832-46EA-92F2-A366DA492B22}" presName="sibTransNodeCircle" presStyleLbl="alignNode1" presStyleIdx="4" presStyleCnt="10">
        <dgm:presLayoutVars>
          <dgm:chMax val="0"/>
          <dgm:bulletEnabled/>
        </dgm:presLayoutVars>
      </dgm:prSet>
      <dgm:spPr/>
    </dgm:pt>
    <dgm:pt modelId="{E6A554E3-059F-6E45-B344-C4E79F94C4AD}" type="pres">
      <dgm:prSet presAssocID="{B28A10EF-65C9-455E-B1E1-D9823619BB73}" presName="bottomLine" presStyleLbl="alignNode1" presStyleIdx="5" presStyleCnt="10">
        <dgm:presLayoutVars/>
      </dgm:prSet>
      <dgm:spPr/>
    </dgm:pt>
    <dgm:pt modelId="{566A8CA1-C6B8-5B47-8AFB-7953220F6EC5}" type="pres">
      <dgm:prSet presAssocID="{B28A10EF-65C9-455E-B1E1-D9823619BB73}" presName="nodeText" presStyleLbl="bgAccFollowNode1" presStyleIdx="2" presStyleCnt="5">
        <dgm:presLayoutVars>
          <dgm:bulletEnabled val="1"/>
        </dgm:presLayoutVars>
      </dgm:prSet>
      <dgm:spPr/>
    </dgm:pt>
    <dgm:pt modelId="{BA1857D2-61BC-024A-A2DB-368EE80B1900}" type="pres">
      <dgm:prSet presAssocID="{05F0CFB3-D832-46EA-92F2-A366DA492B22}" presName="sibTrans" presStyleCnt="0"/>
      <dgm:spPr/>
    </dgm:pt>
    <dgm:pt modelId="{7B3F83B4-0DC3-9C40-BBDB-8C94C64D023E}" type="pres">
      <dgm:prSet presAssocID="{06634848-AD0E-458B-855E-6DB6B98ACD93}" presName="compositeNode" presStyleCnt="0">
        <dgm:presLayoutVars>
          <dgm:bulletEnabled val="1"/>
        </dgm:presLayoutVars>
      </dgm:prSet>
      <dgm:spPr/>
    </dgm:pt>
    <dgm:pt modelId="{36C4C66E-CFAC-4440-AB67-D8B6AB9D5F31}" type="pres">
      <dgm:prSet presAssocID="{06634848-AD0E-458B-855E-6DB6B98ACD93}" presName="bgRect" presStyleLbl="bgAccFollowNode1" presStyleIdx="3" presStyleCnt="5"/>
      <dgm:spPr/>
    </dgm:pt>
    <dgm:pt modelId="{C0C308DE-91D2-C94E-8AED-E6E424FE6AC7}" type="pres">
      <dgm:prSet presAssocID="{DDDF28BB-AA62-4A57-87A6-5BF9B87B8C81}" presName="sibTransNodeCircle" presStyleLbl="alignNode1" presStyleIdx="6" presStyleCnt="10">
        <dgm:presLayoutVars>
          <dgm:chMax val="0"/>
          <dgm:bulletEnabled/>
        </dgm:presLayoutVars>
      </dgm:prSet>
      <dgm:spPr/>
    </dgm:pt>
    <dgm:pt modelId="{FC94B391-02E0-634A-AD22-60BC856CEBC9}" type="pres">
      <dgm:prSet presAssocID="{06634848-AD0E-458B-855E-6DB6B98ACD93}" presName="bottomLine" presStyleLbl="alignNode1" presStyleIdx="7" presStyleCnt="10">
        <dgm:presLayoutVars/>
      </dgm:prSet>
      <dgm:spPr/>
    </dgm:pt>
    <dgm:pt modelId="{B747EE82-7EB3-3C4F-B8A0-0E45D0FC4417}" type="pres">
      <dgm:prSet presAssocID="{06634848-AD0E-458B-855E-6DB6B98ACD93}" presName="nodeText" presStyleLbl="bgAccFollowNode1" presStyleIdx="3" presStyleCnt="5">
        <dgm:presLayoutVars>
          <dgm:bulletEnabled val="1"/>
        </dgm:presLayoutVars>
      </dgm:prSet>
      <dgm:spPr/>
    </dgm:pt>
    <dgm:pt modelId="{341D7250-60D2-1840-A545-B8E7F2ED7CE6}" type="pres">
      <dgm:prSet presAssocID="{DDDF28BB-AA62-4A57-87A6-5BF9B87B8C81}" presName="sibTrans" presStyleCnt="0"/>
      <dgm:spPr/>
    </dgm:pt>
    <dgm:pt modelId="{9F6CFD0E-86E0-774B-8AC4-4A23E3D38A7B}" type="pres">
      <dgm:prSet presAssocID="{69DFB35A-6F72-4A04-9DE9-3DC2E9CF3D15}" presName="compositeNode" presStyleCnt="0">
        <dgm:presLayoutVars>
          <dgm:bulletEnabled val="1"/>
        </dgm:presLayoutVars>
      </dgm:prSet>
      <dgm:spPr/>
    </dgm:pt>
    <dgm:pt modelId="{D332B0EA-FA4B-7F42-AD43-BB2FC793EED8}" type="pres">
      <dgm:prSet presAssocID="{69DFB35A-6F72-4A04-9DE9-3DC2E9CF3D15}" presName="bgRect" presStyleLbl="bgAccFollowNode1" presStyleIdx="4" presStyleCnt="5"/>
      <dgm:spPr/>
    </dgm:pt>
    <dgm:pt modelId="{886E7271-1929-3942-BC96-CBC1CFE60DE2}" type="pres">
      <dgm:prSet presAssocID="{511B7B4C-9D3F-400A-9EEE-7BB219E79B58}" presName="sibTransNodeCircle" presStyleLbl="alignNode1" presStyleIdx="8" presStyleCnt="10">
        <dgm:presLayoutVars>
          <dgm:chMax val="0"/>
          <dgm:bulletEnabled/>
        </dgm:presLayoutVars>
      </dgm:prSet>
      <dgm:spPr/>
    </dgm:pt>
    <dgm:pt modelId="{9E679CDF-3474-FC4E-8DC0-6E2C6B5A2B40}" type="pres">
      <dgm:prSet presAssocID="{69DFB35A-6F72-4A04-9DE9-3DC2E9CF3D15}" presName="bottomLine" presStyleLbl="alignNode1" presStyleIdx="9" presStyleCnt="10">
        <dgm:presLayoutVars/>
      </dgm:prSet>
      <dgm:spPr/>
    </dgm:pt>
    <dgm:pt modelId="{18B9CF20-9C66-054E-BD55-09F865E7C26E}" type="pres">
      <dgm:prSet presAssocID="{69DFB35A-6F72-4A04-9DE9-3DC2E9CF3D15}" presName="nodeText" presStyleLbl="bgAccFollowNode1" presStyleIdx="4" presStyleCnt="5">
        <dgm:presLayoutVars>
          <dgm:bulletEnabled val="1"/>
        </dgm:presLayoutVars>
      </dgm:prSet>
      <dgm:spPr/>
    </dgm:pt>
  </dgm:ptLst>
  <dgm:cxnLst>
    <dgm:cxn modelId="{E623EB02-4C9E-A34E-A70F-71919C9CCAC3}" type="presOf" srcId="{5A4C1A74-BD0A-4F58-B027-732435FBA885}" destId="{29BDB4D6-CB95-A945-9AAE-3F50959D8306}" srcOrd="0" destOrd="0" presId="urn:microsoft.com/office/officeart/2016/7/layout/BasicLinearProcessNumbered"/>
    <dgm:cxn modelId="{8B6DAC12-61FE-C34A-935E-00D2AB6C83D3}" type="presOf" srcId="{DDDF28BB-AA62-4A57-87A6-5BF9B87B8C81}" destId="{C0C308DE-91D2-C94E-8AED-E6E424FE6AC7}" srcOrd="0" destOrd="0" presId="urn:microsoft.com/office/officeart/2016/7/layout/BasicLinearProcessNumbered"/>
    <dgm:cxn modelId="{9BCAE115-07B0-9343-B676-B1A6C164B9E1}" type="presOf" srcId="{06634848-AD0E-458B-855E-6DB6B98ACD93}" destId="{36C4C66E-CFAC-4440-AB67-D8B6AB9D5F31}" srcOrd="0" destOrd="0" presId="urn:microsoft.com/office/officeart/2016/7/layout/BasicLinearProcessNumbered"/>
    <dgm:cxn modelId="{046B1816-214E-6E45-8A6D-AE9CBB9DAB73}" type="presOf" srcId="{40668FEE-CC97-4493-BED6-DB25C97CC670}" destId="{37E13DD4-07AE-F943-8889-31F5811CD33F}" srcOrd="0" destOrd="0" presId="urn:microsoft.com/office/officeart/2016/7/layout/BasicLinearProcessNumbered"/>
    <dgm:cxn modelId="{DF6D1F2D-10A1-41D5-A1E2-5D560BA1CCCA}" srcId="{40668FEE-CC97-4493-BED6-DB25C97CC670}" destId="{5A4C1A74-BD0A-4F58-B027-732435FBA885}" srcOrd="1" destOrd="0" parTransId="{37AE7757-7FAA-4621-8835-11AEC8B8BDC2}" sibTransId="{E94A31DF-08CD-49EB-8381-1C1EDD1D2E33}"/>
    <dgm:cxn modelId="{02482043-46F6-4B61-8CC0-43CC6CF69032}" srcId="{69DFB35A-6F72-4A04-9DE9-3DC2E9CF3D15}" destId="{0282260E-0431-4F8B-90B8-5C440A40894A}" srcOrd="0" destOrd="0" parTransId="{2B90D58D-DFF3-49E4-A7A0-82E789E15BB0}" sibTransId="{0346DDFC-1971-4D20-8A8F-E0CBA8AF987B}"/>
    <dgm:cxn modelId="{2130BB47-9CF8-C841-B941-5ADB6E71F535}" type="presOf" srcId="{E31401C4-1F2B-488E-BA6D-165FFD771599}" destId="{3C0387EC-5AB1-984A-AEA4-D4601334E39D}" srcOrd="1" destOrd="0" presId="urn:microsoft.com/office/officeart/2016/7/layout/BasicLinearProcessNumbered"/>
    <dgm:cxn modelId="{E1BF3E50-7E1E-5C48-868D-50D4CF93DC8F}" type="presOf" srcId="{FBD10DFE-C741-46D1-9E84-8F30EE72D871}" destId="{C7BACF72-6A8C-864C-88CF-85C222D4BCA4}" srcOrd="0" destOrd="0" presId="urn:microsoft.com/office/officeart/2016/7/layout/BasicLinearProcessNumbered"/>
    <dgm:cxn modelId="{23CBF65B-21AB-450F-93A3-EAF40672347B}" srcId="{40668FEE-CC97-4493-BED6-DB25C97CC670}" destId="{69DFB35A-6F72-4A04-9DE9-3DC2E9CF3D15}" srcOrd="4" destOrd="0" parTransId="{687D8CDC-D503-426B-A805-210F3A3C2299}" sibTransId="{511B7B4C-9D3F-400A-9EEE-7BB219E79B58}"/>
    <dgm:cxn modelId="{6D6FC75D-EAEC-4346-BEC6-9AAFC0164123}" type="presOf" srcId="{4F13CF7E-8A9D-41F6-9F48-4A936C0D1457}" destId="{18B9CF20-9C66-054E-BD55-09F865E7C26E}" srcOrd="0" destOrd="4" presId="urn:microsoft.com/office/officeart/2016/7/layout/BasicLinearProcessNumbered"/>
    <dgm:cxn modelId="{C4431B60-942A-C747-BEB9-35B10E0C03C9}" type="presOf" srcId="{E31401C4-1F2B-488E-BA6D-165FFD771599}" destId="{77BE3025-A1D4-E048-9FAE-DC06BBCD04EE}" srcOrd="0" destOrd="0" presId="urn:microsoft.com/office/officeart/2016/7/layout/BasicLinearProcessNumbered"/>
    <dgm:cxn modelId="{8682A963-CF9C-5243-BBC4-7E9DF118AC22}" type="presOf" srcId="{B28A10EF-65C9-455E-B1E1-D9823619BB73}" destId="{FB0398C5-2802-2747-84EB-6F222ACB6DC1}" srcOrd="0" destOrd="0" presId="urn:microsoft.com/office/officeart/2016/7/layout/BasicLinearProcessNumbered"/>
    <dgm:cxn modelId="{A369E167-CD44-4D9F-B0D8-2CAA4BFF1F2D}" srcId="{40668FEE-CC97-4493-BED6-DB25C97CC670}" destId="{E31401C4-1F2B-488E-BA6D-165FFD771599}" srcOrd="0" destOrd="0" parTransId="{2EB27A18-D0CA-4DF4-921F-CE306932E8FB}" sibTransId="{FBD10DFE-C741-46D1-9E84-8F30EE72D871}"/>
    <dgm:cxn modelId="{E16AF068-3748-2B40-A229-45A251668D0E}" type="presOf" srcId="{E94A31DF-08CD-49EB-8381-1C1EDD1D2E33}" destId="{0533E957-702A-2844-935A-C4CD4323ACE9}" srcOrd="0" destOrd="0" presId="urn:microsoft.com/office/officeart/2016/7/layout/BasicLinearProcessNumbered"/>
    <dgm:cxn modelId="{576EB36E-A7FC-E64B-8488-BA1B6C39A4C8}" type="presOf" srcId="{511B7B4C-9D3F-400A-9EEE-7BB219E79B58}" destId="{886E7271-1929-3942-BC96-CBC1CFE60DE2}" srcOrd="0" destOrd="0" presId="urn:microsoft.com/office/officeart/2016/7/layout/BasicLinearProcessNumbered"/>
    <dgm:cxn modelId="{D5B87B78-8B21-5B45-8C8B-4A011EBE7072}" type="presOf" srcId="{05F0CFB3-D832-46EA-92F2-A366DA492B22}" destId="{27EB6CE7-5C92-7E45-ACCF-A1D7D4D4B6D5}" srcOrd="0" destOrd="0" presId="urn:microsoft.com/office/officeart/2016/7/layout/BasicLinearProcessNumbered"/>
    <dgm:cxn modelId="{7E09BB78-284A-D94E-B152-1F44CB977536}" type="presOf" srcId="{0E4460B4-5E95-41E0-9F9F-0FD31F57C7A4}" destId="{18B9CF20-9C66-054E-BD55-09F865E7C26E}" srcOrd="0" destOrd="3" presId="urn:microsoft.com/office/officeart/2016/7/layout/BasicLinearProcessNumbered"/>
    <dgm:cxn modelId="{2A480881-2B27-7B47-90BC-9D830A0412A0}" type="presOf" srcId="{69DFB35A-6F72-4A04-9DE9-3DC2E9CF3D15}" destId="{D332B0EA-FA4B-7F42-AD43-BB2FC793EED8}" srcOrd="0" destOrd="0" presId="urn:microsoft.com/office/officeart/2016/7/layout/BasicLinearProcessNumbered"/>
    <dgm:cxn modelId="{7BE78E8D-BBAB-40B3-AA7E-4982F0D71CD1}" srcId="{69DFB35A-6F72-4A04-9DE9-3DC2E9CF3D15}" destId="{8625757E-9E3C-446D-8ABF-463513ADE093}" srcOrd="1" destOrd="0" parTransId="{037AC792-E189-43E0-A6F9-855FE9CA777E}" sibTransId="{92959110-F29B-4E7E-92EA-B9CD632890FD}"/>
    <dgm:cxn modelId="{7FB6E2A4-C95E-F34B-9716-5DABDFAE71D6}" type="presOf" srcId="{8625757E-9E3C-446D-8ABF-463513ADE093}" destId="{18B9CF20-9C66-054E-BD55-09F865E7C26E}" srcOrd="0" destOrd="2" presId="urn:microsoft.com/office/officeart/2016/7/layout/BasicLinearProcessNumbered"/>
    <dgm:cxn modelId="{A8540AB8-2998-8941-82A9-D5FE2B5E7683}" type="presOf" srcId="{B28A10EF-65C9-455E-B1E1-D9823619BB73}" destId="{566A8CA1-C6B8-5B47-8AFB-7953220F6EC5}" srcOrd="1" destOrd="0" presId="urn:microsoft.com/office/officeart/2016/7/layout/BasicLinearProcessNumbered"/>
    <dgm:cxn modelId="{8C90CAC0-6E48-E643-BF03-920054F33D4D}" type="presOf" srcId="{5A4C1A74-BD0A-4F58-B027-732435FBA885}" destId="{C89E7D9A-2941-9B4D-BFFB-9C17525CB6F0}" srcOrd="1" destOrd="0" presId="urn:microsoft.com/office/officeart/2016/7/layout/BasicLinearProcessNumbered"/>
    <dgm:cxn modelId="{181E87CA-12F8-B843-83C9-2415E8446874}" type="presOf" srcId="{0282260E-0431-4F8B-90B8-5C440A40894A}" destId="{18B9CF20-9C66-054E-BD55-09F865E7C26E}" srcOrd="0" destOrd="1" presId="urn:microsoft.com/office/officeart/2016/7/layout/BasicLinearProcessNumbered"/>
    <dgm:cxn modelId="{ACCE7BCB-0100-5447-B3D3-A775D985EB35}" type="presOf" srcId="{69DFB35A-6F72-4A04-9DE9-3DC2E9CF3D15}" destId="{18B9CF20-9C66-054E-BD55-09F865E7C26E}" srcOrd="1" destOrd="0" presId="urn:microsoft.com/office/officeart/2016/7/layout/BasicLinearProcessNumbered"/>
    <dgm:cxn modelId="{1E5BC1D1-91B1-4045-9D0C-F5CA0E9C036C}" type="presOf" srcId="{06634848-AD0E-458B-855E-6DB6B98ACD93}" destId="{B747EE82-7EB3-3C4F-B8A0-0E45D0FC4417}" srcOrd="1" destOrd="0" presId="urn:microsoft.com/office/officeart/2016/7/layout/BasicLinearProcessNumbered"/>
    <dgm:cxn modelId="{9ABC9DD9-38D0-41B9-8F3E-06B82775E9A5}" srcId="{69DFB35A-6F72-4A04-9DE9-3DC2E9CF3D15}" destId="{4F13CF7E-8A9D-41F6-9F48-4A936C0D1457}" srcOrd="3" destOrd="0" parTransId="{0779786B-F0F3-4318-BB18-ACF81099EA18}" sibTransId="{2231BE5A-1DA1-4214-9EBF-CF7A27388BE4}"/>
    <dgm:cxn modelId="{69C069F7-5D4F-4AE4-B360-3DB4BEB527A1}" srcId="{69DFB35A-6F72-4A04-9DE9-3DC2E9CF3D15}" destId="{0E4460B4-5E95-41E0-9F9F-0FD31F57C7A4}" srcOrd="2" destOrd="0" parTransId="{DE3BBF69-22DC-4B59-85AF-9B63AE487118}" sibTransId="{42E6E015-298E-49BA-B8D8-B84D32286B9E}"/>
    <dgm:cxn modelId="{584740F9-EEC3-4C14-8C5D-6F3BE84E9366}" srcId="{40668FEE-CC97-4493-BED6-DB25C97CC670}" destId="{B28A10EF-65C9-455E-B1E1-D9823619BB73}" srcOrd="2" destOrd="0" parTransId="{BD7A3EF8-D6D3-4B31-AE18-66B51BD24D84}" sibTransId="{05F0CFB3-D832-46EA-92F2-A366DA492B22}"/>
    <dgm:cxn modelId="{917F7EFC-659B-4264-8997-53EA7731446B}" srcId="{40668FEE-CC97-4493-BED6-DB25C97CC670}" destId="{06634848-AD0E-458B-855E-6DB6B98ACD93}" srcOrd="3" destOrd="0" parTransId="{F583002D-C201-43B2-9F6E-8DB838C40288}" sibTransId="{DDDF28BB-AA62-4A57-87A6-5BF9B87B8C81}"/>
    <dgm:cxn modelId="{70AE2E9C-919F-4943-990F-87C6904AC6DC}" type="presParOf" srcId="{37E13DD4-07AE-F943-8889-31F5811CD33F}" destId="{A9B6B8B8-4321-904E-811D-387673304D0D}" srcOrd="0" destOrd="0" presId="urn:microsoft.com/office/officeart/2016/7/layout/BasicLinearProcessNumbered"/>
    <dgm:cxn modelId="{28827B32-A934-5C4A-BFAB-A59AF1BC4430}" type="presParOf" srcId="{A9B6B8B8-4321-904E-811D-387673304D0D}" destId="{77BE3025-A1D4-E048-9FAE-DC06BBCD04EE}" srcOrd="0" destOrd="0" presId="urn:microsoft.com/office/officeart/2016/7/layout/BasicLinearProcessNumbered"/>
    <dgm:cxn modelId="{2E8F4DAB-97C7-3E4A-9D96-F52B6D36041E}" type="presParOf" srcId="{A9B6B8B8-4321-904E-811D-387673304D0D}" destId="{C7BACF72-6A8C-864C-88CF-85C222D4BCA4}" srcOrd="1" destOrd="0" presId="urn:microsoft.com/office/officeart/2016/7/layout/BasicLinearProcessNumbered"/>
    <dgm:cxn modelId="{093390B0-C003-8B4D-8D2C-478A4D5FC253}" type="presParOf" srcId="{A9B6B8B8-4321-904E-811D-387673304D0D}" destId="{7BF14D59-FA88-7E48-A3C9-FF3A242A0911}" srcOrd="2" destOrd="0" presId="urn:microsoft.com/office/officeart/2016/7/layout/BasicLinearProcessNumbered"/>
    <dgm:cxn modelId="{71881B0E-6D95-FE42-A8C1-843BA827B65B}" type="presParOf" srcId="{A9B6B8B8-4321-904E-811D-387673304D0D}" destId="{3C0387EC-5AB1-984A-AEA4-D4601334E39D}" srcOrd="3" destOrd="0" presId="urn:microsoft.com/office/officeart/2016/7/layout/BasicLinearProcessNumbered"/>
    <dgm:cxn modelId="{37873B28-1F59-534E-84D3-5A9F31625D18}" type="presParOf" srcId="{37E13DD4-07AE-F943-8889-31F5811CD33F}" destId="{B852FEE9-BD1F-B246-A4C5-38D36AF406AE}" srcOrd="1" destOrd="0" presId="urn:microsoft.com/office/officeart/2016/7/layout/BasicLinearProcessNumbered"/>
    <dgm:cxn modelId="{C94633BF-A486-4E40-A6DA-1499788DA901}" type="presParOf" srcId="{37E13DD4-07AE-F943-8889-31F5811CD33F}" destId="{68267DD6-3BDD-9547-8CE7-32EF7BC10277}" srcOrd="2" destOrd="0" presId="urn:microsoft.com/office/officeart/2016/7/layout/BasicLinearProcessNumbered"/>
    <dgm:cxn modelId="{6C7E3E18-2405-B446-B0A8-842EE85FE9B3}" type="presParOf" srcId="{68267DD6-3BDD-9547-8CE7-32EF7BC10277}" destId="{29BDB4D6-CB95-A945-9AAE-3F50959D8306}" srcOrd="0" destOrd="0" presId="urn:microsoft.com/office/officeart/2016/7/layout/BasicLinearProcessNumbered"/>
    <dgm:cxn modelId="{73E8F8AC-F3E6-4449-8104-2F31B12B3C45}" type="presParOf" srcId="{68267DD6-3BDD-9547-8CE7-32EF7BC10277}" destId="{0533E957-702A-2844-935A-C4CD4323ACE9}" srcOrd="1" destOrd="0" presId="urn:microsoft.com/office/officeart/2016/7/layout/BasicLinearProcessNumbered"/>
    <dgm:cxn modelId="{1B65B838-A8E6-D64C-A6C3-A83C2EE42F6C}" type="presParOf" srcId="{68267DD6-3BDD-9547-8CE7-32EF7BC10277}" destId="{5E669BE9-E74E-EE44-AF98-E39D655B3E2F}" srcOrd="2" destOrd="0" presId="urn:microsoft.com/office/officeart/2016/7/layout/BasicLinearProcessNumbered"/>
    <dgm:cxn modelId="{772CFB2F-4A93-554C-BD5A-402844D137A3}" type="presParOf" srcId="{68267DD6-3BDD-9547-8CE7-32EF7BC10277}" destId="{C89E7D9A-2941-9B4D-BFFB-9C17525CB6F0}" srcOrd="3" destOrd="0" presId="urn:microsoft.com/office/officeart/2016/7/layout/BasicLinearProcessNumbered"/>
    <dgm:cxn modelId="{6B8E5473-848C-5C42-8B5E-E23AF537FC54}" type="presParOf" srcId="{37E13DD4-07AE-F943-8889-31F5811CD33F}" destId="{A15BDEBD-D604-6C4D-86C2-C3C6AF5F408E}" srcOrd="3" destOrd="0" presId="urn:microsoft.com/office/officeart/2016/7/layout/BasicLinearProcessNumbered"/>
    <dgm:cxn modelId="{576752FD-799E-8B49-9F17-C88B1E3693A7}" type="presParOf" srcId="{37E13DD4-07AE-F943-8889-31F5811CD33F}" destId="{84DB8CFE-9E44-1349-B2B4-71F32FB58CC1}" srcOrd="4" destOrd="0" presId="urn:microsoft.com/office/officeart/2016/7/layout/BasicLinearProcessNumbered"/>
    <dgm:cxn modelId="{ED98A054-030B-0B4B-AB8C-A1628180100B}" type="presParOf" srcId="{84DB8CFE-9E44-1349-B2B4-71F32FB58CC1}" destId="{FB0398C5-2802-2747-84EB-6F222ACB6DC1}" srcOrd="0" destOrd="0" presId="urn:microsoft.com/office/officeart/2016/7/layout/BasicLinearProcessNumbered"/>
    <dgm:cxn modelId="{13228259-6459-684A-8876-32710E7F5264}" type="presParOf" srcId="{84DB8CFE-9E44-1349-B2B4-71F32FB58CC1}" destId="{27EB6CE7-5C92-7E45-ACCF-A1D7D4D4B6D5}" srcOrd="1" destOrd="0" presId="urn:microsoft.com/office/officeart/2016/7/layout/BasicLinearProcessNumbered"/>
    <dgm:cxn modelId="{88BE8A6F-D670-3F44-9C6B-FA56B877927B}" type="presParOf" srcId="{84DB8CFE-9E44-1349-B2B4-71F32FB58CC1}" destId="{E6A554E3-059F-6E45-B344-C4E79F94C4AD}" srcOrd="2" destOrd="0" presId="urn:microsoft.com/office/officeart/2016/7/layout/BasicLinearProcessNumbered"/>
    <dgm:cxn modelId="{710637B7-85E9-7E4C-9D9E-2057707E3A80}" type="presParOf" srcId="{84DB8CFE-9E44-1349-B2B4-71F32FB58CC1}" destId="{566A8CA1-C6B8-5B47-8AFB-7953220F6EC5}" srcOrd="3" destOrd="0" presId="urn:microsoft.com/office/officeart/2016/7/layout/BasicLinearProcessNumbered"/>
    <dgm:cxn modelId="{2E4B40B1-EEAA-064E-999D-E840FB903EA4}" type="presParOf" srcId="{37E13DD4-07AE-F943-8889-31F5811CD33F}" destId="{BA1857D2-61BC-024A-A2DB-368EE80B1900}" srcOrd="5" destOrd="0" presId="urn:microsoft.com/office/officeart/2016/7/layout/BasicLinearProcessNumbered"/>
    <dgm:cxn modelId="{7CA490DE-2BA1-644B-AE5B-AD73C2CA16D8}" type="presParOf" srcId="{37E13DD4-07AE-F943-8889-31F5811CD33F}" destId="{7B3F83B4-0DC3-9C40-BBDB-8C94C64D023E}" srcOrd="6" destOrd="0" presId="urn:microsoft.com/office/officeart/2016/7/layout/BasicLinearProcessNumbered"/>
    <dgm:cxn modelId="{E2927574-CC2D-2642-8364-48582B02590A}" type="presParOf" srcId="{7B3F83B4-0DC3-9C40-BBDB-8C94C64D023E}" destId="{36C4C66E-CFAC-4440-AB67-D8B6AB9D5F31}" srcOrd="0" destOrd="0" presId="urn:microsoft.com/office/officeart/2016/7/layout/BasicLinearProcessNumbered"/>
    <dgm:cxn modelId="{5DDC64CE-25C6-A941-A09C-F680BB4096B7}" type="presParOf" srcId="{7B3F83B4-0DC3-9C40-BBDB-8C94C64D023E}" destId="{C0C308DE-91D2-C94E-8AED-E6E424FE6AC7}" srcOrd="1" destOrd="0" presId="urn:microsoft.com/office/officeart/2016/7/layout/BasicLinearProcessNumbered"/>
    <dgm:cxn modelId="{D40E6706-3845-7B41-8001-AE534C2B2375}" type="presParOf" srcId="{7B3F83B4-0DC3-9C40-BBDB-8C94C64D023E}" destId="{FC94B391-02E0-634A-AD22-60BC856CEBC9}" srcOrd="2" destOrd="0" presId="urn:microsoft.com/office/officeart/2016/7/layout/BasicLinearProcessNumbered"/>
    <dgm:cxn modelId="{DACCD113-3A85-8149-A701-261D814C3965}" type="presParOf" srcId="{7B3F83B4-0DC3-9C40-BBDB-8C94C64D023E}" destId="{B747EE82-7EB3-3C4F-B8A0-0E45D0FC4417}" srcOrd="3" destOrd="0" presId="urn:microsoft.com/office/officeart/2016/7/layout/BasicLinearProcessNumbered"/>
    <dgm:cxn modelId="{19B9D314-EFF3-8044-B8CC-5719A4396A74}" type="presParOf" srcId="{37E13DD4-07AE-F943-8889-31F5811CD33F}" destId="{341D7250-60D2-1840-A545-B8E7F2ED7CE6}" srcOrd="7" destOrd="0" presId="urn:microsoft.com/office/officeart/2016/7/layout/BasicLinearProcessNumbered"/>
    <dgm:cxn modelId="{9BF10CBB-84EF-5949-B4B7-B609F7B14EA8}" type="presParOf" srcId="{37E13DD4-07AE-F943-8889-31F5811CD33F}" destId="{9F6CFD0E-86E0-774B-8AC4-4A23E3D38A7B}" srcOrd="8" destOrd="0" presId="urn:microsoft.com/office/officeart/2016/7/layout/BasicLinearProcessNumbered"/>
    <dgm:cxn modelId="{DBE9128A-14FD-AC40-900A-21979805606C}" type="presParOf" srcId="{9F6CFD0E-86E0-774B-8AC4-4A23E3D38A7B}" destId="{D332B0EA-FA4B-7F42-AD43-BB2FC793EED8}" srcOrd="0" destOrd="0" presId="urn:microsoft.com/office/officeart/2016/7/layout/BasicLinearProcessNumbered"/>
    <dgm:cxn modelId="{EDC6613E-F01A-D046-A59B-BD82C74DDFA7}" type="presParOf" srcId="{9F6CFD0E-86E0-774B-8AC4-4A23E3D38A7B}" destId="{886E7271-1929-3942-BC96-CBC1CFE60DE2}" srcOrd="1" destOrd="0" presId="urn:microsoft.com/office/officeart/2016/7/layout/BasicLinearProcessNumbered"/>
    <dgm:cxn modelId="{BF60857B-1610-AF41-ADDF-7B9F7ECBA6A3}" type="presParOf" srcId="{9F6CFD0E-86E0-774B-8AC4-4A23E3D38A7B}" destId="{9E679CDF-3474-FC4E-8DC0-6E2C6B5A2B40}" srcOrd="2" destOrd="0" presId="urn:microsoft.com/office/officeart/2016/7/layout/BasicLinearProcessNumbered"/>
    <dgm:cxn modelId="{9B2248FA-8FCC-224E-AA65-9775A596B910}" type="presParOf" srcId="{9F6CFD0E-86E0-774B-8AC4-4A23E3D38A7B}" destId="{18B9CF20-9C66-054E-BD55-09F865E7C26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4768E-AF07-4D1C-AE63-2DDA5E79BC50}">
      <dsp:nvSpPr>
        <dsp:cNvPr id="0" name=""/>
        <dsp:cNvSpPr/>
      </dsp:nvSpPr>
      <dsp:spPr>
        <a:xfrm>
          <a:off x="13464" y="637035"/>
          <a:ext cx="1000628" cy="1000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90D360-F50F-4042-893C-D8A6FC3B4ADF}">
      <dsp:nvSpPr>
        <dsp:cNvPr id="0" name=""/>
        <dsp:cNvSpPr/>
      </dsp:nvSpPr>
      <dsp:spPr>
        <a:xfrm>
          <a:off x="13464" y="1742977"/>
          <a:ext cx="2858939" cy="42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kern="1200"/>
            <a:t>connect to theSpaceX API.</a:t>
          </a:r>
          <a:endParaRPr lang="en-US" sz="1700" kern="1200"/>
        </a:p>
      </dsp:txBody>
      <dsp:txXfrm>
        <a:off x="13464" y="1742977"/>
        <a:ext cx="2858939" cy="428840"/>
      </dsp:txXfrm>
    </dsp:sp>
    <dsp:sp modelId="{4E0CE1C2-EB1E-48FC-A155-A650486DD60E}">
      <dsp:nvSpPr>
        <dsp:cNvPr id="0" name=""/>
        <dsp:cNvSpPr/>
      </dsp:nvSpPr>
      <dsp:spPr>
        <a:xfrm>
          <a:off x="13464" y="2220801"/>
          <a:ext cx="2858939" cy="86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GB" sz="1300" kern="1200" dirty="0"/>
            <a:t>Endpoint: `https://</a:t>
          </a:r>
          <a:r>
            <a:rPr lang="en-GB" sz="1300" kern="1200" dirty="0" err="1"/>
            <a:t>api.spacexdata.com</a:t>
          </a:r>
          <a:r>
            <a:rPr lang="en-GB" sz="1300" kern="1200" dirty="0"/>
            <a:t>/v4/launches/past`</a:t>
          </a:r>
          <a:endParaRPr lang="en-US" sz="1300" kern="1200" dirty="0"/>
        </a:p>
      </dsp:txBody>
      <dsp:txXfrm>
        <a:off x="13464" y="2220801"/>
        <a:ext cx="2858939" cy="865390"/>
      </dsp:txXfrm>
    </dsp:sp>
    <dsp:sp modelId="{C2AC7154-1816-44AF-8D2E-FE89B8553BE8}">
      <dsp:nvSpPr>
        <dsp:cNvPr id="0" name=""/>
        <dsp:cNvSpPr/>
      </dsp:nvSpPr>
      <dsp:spPr>
        <a:xfrm>
          <a:off x="3372717" y="637035"/>
          <a:ext cx="1000628" cy="1000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6EFFA3-A16D-4C28-9848-628E96BD91A8}">
      <dsp:nvSpPr>
        <dsp:cNvPr id="0" name=""/>
        <dsp:cNvSpPr/>
      </dsp:nvSpPr>
      <dsp:spPr>
        <a:xfrm>
          <a:off x="3372717" y="1742977"/>
          <a:ext cx="2858939" cy="42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kern="1200"/>
            <a:t>Parse API Response</a:t>
          </a:r>
          <a:endParaRPr lang="en-US" sz="1700" kern="1200"/>
        </a:p>
      </dsp:txBody>
      <dsp:txXfrm>
        <a:off x="3372717" y="1742977"/>
        <a:ext cx="2858939" cy="428840"/>
      </dsp:txXfrm>
    </dsp:sp>
    <dsp:sp modelId="{C34F85AF-48D4-4936-9868-B6E388DBF02F}">
      <dsp:nvSpPr>
        <dsp:cNvPr id="0" name=""/>
        <dsp:cNvSpPr/>
      </dsp:nvSpPr>
      <dsp:spPr>
        <a:xfrm>
          <a:off x="3372717" y="2220801"/>
          <a:ext cx="2858939" cy="86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GB" sz="1300" kern="1200" dirty="0"/>
            <a:t>Convert API response from JSON to a Python dictionary.</a:t>
          </a:r>
          <a:endParaRPr lang="en-US" sz="1300" kern="1200" dirty="0"/>
        </a:p>
        <a:p>
          <a:pPr marL="0" lvl="0" indent="0" algn="l" defTabSz="577850">
            <a:lnSpc>
              <a:spcPct val="100000"/>
            </a:lnSpc>
            <a:spcBef>
              <a:spcPct val="0"/>
            </a:spcBef>
            <a:spcAft>
              <a:spcPct val="35000"/>
            </a:spcAft>
            <a:buNone/>
          </a:pPr>
          <a:r>
            <a:rPr lang="en-GB" sz="1300" kern="1200"/>
            <a:t>Extract relevant fields: launch date, launch site, payload mass, rocket type, outcome.</a:t>
          </a:r>
          <a:endParaRPr lang="en-US" sz="1300" kern="1200"/>
        </a:p>
      </dsp:txBody>
      <dsp:txXfrm>
        <a:off x="3372717" y="2220801"/>
        <a:ext cx="2858939" cy="865390"/>
      </dsp:txXfrm>
    </dsp:sp>
    <dsp:sp modelId="{601B904A-357D-4F48-A135-93B00DC8CDBF}">
      <dsp:nvSpPr>
        <dsp:cNvPr id="0" name=""/>
        <dsp:cNvSpPr/>
      </dsp:nvSpPr>
      <dsp:spPr>
        <a:xfrm>
          <a:off x="6731971" y="637035"/>
          <a:ext cx="1000628" cy="1000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9C23CD-EE80-40A9-A638-1B1766CC59D7}">
      <dsp:nvSpPr>
        <dsp:cNvPr id="0" name=""/>
        <dsp:cNvSpPr/>
      </dsp:nvSpPr>
      <dsp:spPr>
        <a:xfrm>
          <a:off x="6731971" y="1742977"/>
          <a:ext cx="2858939" cy="42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kern="1200"/>
            <a:t>Store Data Locally</a:t>
          </a:r>
          <a:endParaRPr lang="en-US" sz="1700" kern="1200"/>
        </a:p>
      </dsp:txBody>
      <dsp:txXfrm>
        <a:off x="6731971" y="1742977"/>
        <a:ext cx="2858939" cy="428840"/>
      </dsp:txXfrm>
    </dsp:sp>
    <dsp:sp modelId="{7105C913-2E46-4C55-848D-88D3076860E9}">
      <dsp:nvSpPr>
        <dsp:cNvPr id="0" name=""/>
        <dsp:cNvSpPr/>
      </dsp:nvSpPr>
      <dsp:spPr>
        <a:xfrm>
          <a:off x="6731971" y="2220801"/>
          <a:ext cx="2858939" cy="86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GB" sz="1300" kern="1200" dirty="0"/>
            <a:t>Convert data into Pandas </a:t>
          </a:r>
          <a:r>
            <a:rPr lang="en-GB" sz="1300" kern="1200" dirty="0" err="1"/>
            <a:t>DataFrame</a:t>
          </a:r>
          <a:endParaRPr lang="en-GB" sz="1300" kern="1200" dirty="0"/>
        </a:p>
        <a:p>
          <a:pPr marL="0" lvl="0" indent="0" algn="l" defTabSz="577850">
            <a:lnSpc>
              <a:spcPct val="100000"/>
            </a:lnSpc>
            <a:spcBef>
              <a:spcPct val="0"/>
            </a:spcBef>
            <a:spcAft>
              <a:spcPct val="35000"/>
            </a:spcAft>
            <a:buNone/>
          </a:pPr>
          <a:r>
            <a:rPr lang="en-GB" sz="1300" kern="1200" dirty="0"/>
            <a:t>Export to csv file.</a:t>
          </a:r>
          <a:endParaRPr lang="en-US" sz="1300" kern="1200" dirty="0"/>
        </a:p>
      </dsp:txBody>
      <dsp:txXfrm>
        <a:off x="6731971" y="2220801"/>
        <a:ext cx="2858939" cy="865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0324-01FA-4975-AE2A-B085CEFC5E99}">
      <dsp:nvSpPr>
        <dsp:cNvPr id="0" name=""/>
        <dsp:cNvSpPr/>
      </dsp:nvSpPr>
      <dsp:spPr>
        <a:xfrm>
          <a:off x="12914" y="240522"/>
          <a:ext cx="1000628" cy="1000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66521F-0433-4C98-8419-8E8F513C2E03}">
      <dsp:nvSpPr>
        <dsp:cNvPr id="0" name=""/>
        <dsp:cNvSpPr/>
      </dsp:nvSpPr>
      <dsp:spPr>
        <a:xfrm>
          <a:off x="12914" y="1368842"/>
          <a:ext cx="2858939" cy="42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Initiate Web Scraping</a:t>
          </a:r>
          <a:endParaRPr lang="en-US" sz="2100" kern="1200"/>
        </a:p>
      </dsp:txBody>
      <dsp:txXfrm>
        <a:off x="12914" y="1368842"/>
        <a:ext cx="2858939" cy="428840"/>
      </dsp:txXfrm>
    </dsp:sp>
    <dsp:sp modelId="{7DA8E13C-7D45-457E-9CD3-0ED212470638}">
      <dsp:nvSpPr>
        <dsp:cNvPr id="0" name=""/>
        <dsp:cNvSpPr/>
      </dsp:nvSpPr>
      <dsp:spPr>
        <a:xfrm>
          <a:off x="12914" y="1857074"/>
          <a:ext cx="2858939" cy="135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a:t>Target  page `https://en.wikipedia.org/wiki/List_of_Falcon_9_and_Falcon_Heavy_launches`</a:t>
          </a:r>
          <a:endParaRPr lang="en-US" sz="1600" kern="1200"/>
        </a:p>
      </dsp:txBody>
      <dsp:txXfrm>
        <a:off x="12914" y="1857074"/>
        <a:ext cx="2858939" cy="1353016"/>
      </dsp:txXfrm>
    </dsp:sp>
    <dsp:sp modelId="{622A574F-CE5A-4390-A646-B5981F60E884}">
      <dsp:nvSpPr>
        <dsp:cNvPr id="0" name=""/>
        <dsp:cNvSpPr/>
      </dsp:nvSpPr>
      <dsp:spPr>
        <a:xfrm>
          <a:off x="3372167" y="240522"/>
          <a:ext cx="1000628" cy="1000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07FDC-48FB-4AE3-9A6C-62D2B26D5EB1}">
      <dsp:nvSpPr>
        <dsp:cNvPr id="0" name=""/>
        <dsp:cNvSpPr/>
      </dsp:nvSpPr>
      <dsp:spPr>
        <a:xfrm>
          <a:off x="3372167" y="1368842"/>
          <a:ext cx="2858939" cy="42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Parse HTML Content	</a:t>
          </a:r>
          <a:endParaRPr lang="en-US" sz="2100" kern="1200"/>
        </a:p>
      </dsp:txBody>
      <dsp:txXfrm>
        <a:off x="3372167" y="1368842"/>
        <a:ext cx="2858939" cy="428840"/>
      </dsp:txXfrm>
    </dsp:sp>
    <dsp:sp modelId="{6988F1C9-A97E-4146-AAE6-16FAED9BD55D}">
      <dsp:nvSpPr>
        <dsp:cNvPr id="0" name=""/>
        <dsp:cNvSpPr/>
      </dsp:nvSpPr>
      <dsp:spPr>
        <a:xfrm>
          <a:off x="3372167" y="1857074"/>
          <a:ext cx="2858939" cy="135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Use `</a:t>
          </a:r>
          <a:r>
            <a:rPr lang="en-GB" sz="1600" kern="1200" dirty="0" err="1"/>
            <a:t>BeautifulSoup</a:t>
          </a:r>
          <a:r>
            <a:rPr lang="en-GB" sz="1600" kern="1200" dirty="0"/>
            <a:t>` to parse the HTML content.</a:t>
          </a:r>
          <a:endParaRPr lang="en-US" sz="1600" kern="1200" dirty="0"/>
        </a:p>
        <a:p>
          <a:pPr marL="0" lvl="0" indent="0" algn="l" defTabSz="711200">
            <a:lnSpc>
              <a:spcPct val="100000"/>
            </a:lnSpc>
            <a:spcBef>
              <a:spcPct val="0"/>
            </a:spcBef>
            <a:spcAft>
              <a:spcPct val="35000"/>
            </a:spcAft>
            <a:buNone/>
          </a:pPr>
          <a:r>
            <a:rPr lang="en-GB" sz="1600" kern="1200" dirty="0"/>
            <a:t>Extract the HTML table containing Falcon 9 launch records.</a:t>
          </a:r>
          <a:endParaRPr lang="en-US" sz="1600" kern="1200" dirty="0"/>
        </a:p>
      </dsp:txBody>
      <dsp:txXfrm>
        <a:off x="3372167" y="1857074"/>
        <a:ext cx="2858939" cy="1353016"/>
      </dsp:txXfrm>
    </dsp:sp>
    <dsp:sp modelId="{900CDDF9-9AE0-4BEC-A572-8019B34199C3}">
      <dsp:nvSpPr>
        <dsp:cNvPr id="0" name=""/>
        <dsp:cNvSpPr/>
      </dsp:nvSpPr>
      <dsp:spPr>
        <a:xfrm>
          <a:off x="6731421" y="240522"/>
          <a:ext cx="1000628" cy="1000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FF51D0-5B68-4AB6-BD48-A2679B967BAF}">
      <dsp:nvSpPr>
        <dsp:cNvPr id="0" name=""/>
        <dsp:cNvSpPr/>
      </dsp:nvSpPr>
      <dsp:spPr>
        <a:xfrm>
          <a:off x="6731421" y="1368842"/>
          <a:ext cx="2858939" cy="42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Converting data</a:t>
          </a:r>
          <a:endParaRPr lang="en-US" sz="2100" kern="1200"/>
        </a:p>
      </dsp:txBody>
      <dsp:txXfrm>
        <a:off x="6731421" y="1368842"/>
        <a:ext cx="2858939" cy="428840"/>
      </dsp:txXfrm>
    </dsp:sp>
    <dsp:sp modelId="{CB5FEF9E-F04B-491A-9E1F-823EB9F2A0BB}">
      <dsp:nvSpPr>
        <dsp:cNvPr id="0" name=""/>
        <dsp:cNvSpPr/>
      </dsp:nvSpPr>
      <dsp:spPr>
        <a:xfrm>
          <a:off x="6731421" y="1857074"/>
          <a:ext cx="2858939" cy="135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a:t>Convert the extracted HTML table into a pandas DataFrame.</a:t>
          </a:r>
          <a:endParaRPr lang="en-US" sz="1600" kern="1200"/>
        </a:p>
        <a:p>
          <a:pPr marL="0" lvl="0" indent="0" algn="l" defTabSz="711200">
            <a:lnSpc>
              <a:spcPct val="100000"/>
            </a:lnSpc>
            <a:spcBef>
              <a:spcPct val="0"/>
            </a:spcBef>
            <a:spcAft>
              <a:spcPct val="35000"/>
            </a:spcAft>
            <a:buNone/>
          </a:pPr>
          <a:r>
            <a:rPr lang="en-GB" sz="1600" kern="1200" dirty="0"/>
            <a:t>Clean and format the </a:t>
          </a:r>
          <a:r>
            <a:rPr lang="en-GB" sz="1600" kern="1200" dirty="0" err="1"/>
            <a:t>DataFrame</a:t>
          </a:r>
          <a:r>
            <a:rPr lang="en-GB" sz="1600" kern="1200" dirty="0"/>
            <a:t>, ensuring data consistency.</a:t>
          </a:r>
        </a:p>
        <a:p>
          <a:pPr marL="0" lvl="0" indent="0" algn="l" defTabSz="711200">
            <a:lnSpc>
              <a:spcPct val="100000"/>
            </a:lnSpc>
            <a:spcBef>
              <a:spcPct val="0"/>
            </a:spcBef>
            <a:spcAft>
              <a:spcPct val="35000"/>
            </a:spcAft>
            <a:buNone/>
          </a:pPr>
          <a:r>
            <a:rPr lang="en-US" sz="1600" kern="1200" dirty="0"/>
            <a:t>Export data to csv file</a:t>
          </a:r>
        </a:p>
      </dsp:txBody>
      <dsp:txXfrm>
        <a:off x="6731421" y="1857074"/>
        <a:ext cx="2858939" cy="135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D703D-7B2B-BD4A-BCD7-A6A9E37740FF}">
      <dsp:nvSpPr>
        <dsp:cNvPr id="0" name=""/>
        <dsp:cNvSpPr/>
      </dsp:nvSpPr>
      <dsp:spPr>
        <a:xfrm>
          <a:off x="0" y="103440"/>
          <a:ext cx="2431265" cy="729379"/>
        </a:xfrm>
        <a:prstGeom prst="chevron">
          <a:avLst>
            <a:gd name="adj" fmla="val 3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58" tIns="90058" rIns="90058" bIns="90058" numCol="1" spcCol="1270" anchor="ctr" anchorCtr="0">
          <a:noAutofit/>
        </a:bodyPr>
        <a:lstStyle/>
        <a:p>
          <a:pPr marL="0" lvl="0" indent="0" algn="ctr" defTabSz="933450">
            <a:lnSpc>
              <a:spcPct val="90000"/>
            </a:lnSpc>
            <a:spcBef>
              <a:spcPct val="0"/>
            </a:spcBef>
            <a:spcAft>
              <a:spcPct val="35000"/>
            </a:spcAft>
            <a:buNone/>
          </a:pPr>
          <a:r>
            <a:rPr lang="en-US" sz="2100" kern="1200" dirty="0"/>
            <a:t>Data Cleaning</a:t>
          </a:r>
        </a:p>
      </dsp:txBody>
      <dsp:txXfrm>
        <a:off x="218814" y="103440"/>
        <a:ext cx="1993637" cy="729379"/>
      </dsp:txXfrm>
    </dsp:sp>
    <dsp:sp modelId="{51976DB5-105D-7443-8BA0-A8AA5BC24C26}">
      <dsp:nvSpPr>
        <dsp:cNvPr id="0" name=""/>
        <dsp:cNvSpPr/>
      </dsp:nvSpPr>
      <dsp:spPr>
        <a:xfrm>
          <a:off x="11060" y="832820"/>
          <a:ext cx="2212451" cy="251435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833" tIns="174833" rIns="174833" bIns="349666" numCol="1" spcCol="1270" anchor="t" anchorCtr="0">
          <a:noAutofit/>
        </a:bodyPr>
        <a:lstStyle/>
        <a:p>
          <a:pPr marL="0" lvl="0" indent="0" algn="l" defTabSz="488950">
            <a:lnSpc>
              <a:spcPct val="90000"/>
            </a:lnSpc>
            <a:spcBef>
              <a:spcPct val="0"/>
            </a:spcBef>
            <a:spcAft>
              <a:spcPct val="35000"/>
            </a:spcAft>
            <a:buNone/>
          </a:pPr>
          <a:endParaRPr lang="en-US" sz="1100" kern="1200" dirty="0"/>
        </a:p>
        <a:p>
          <a:pPr marL="57150" lvl="1" indent="-57150" algn="l" defTabSz="400050">
            <a:lnSpc>
              <a:spcPct val="90000"/>
            </a:lnSpc>
            <a:spcBef>
              <a:spcPct val="0"/>
            </a:spcBef>
            <a:spcAft>
              <a:spcPct val="15000"/>
            </a:spcAft>
            <a:buChar char="•"/>
          </a:pPr>
          <a:r>
            <a:rPr lang="en-US" sz="900" kern="1200" dirty="0">
              <a:latin typeface="Consolas" panose="020B0609020204030204" pitchFamily="49" charset="0"/>
              <a:cs typeface="Consolas" panose="020B0609020204030204" pitchFamily="49" charset="0"/>
            </a:rPr>
            <a:t>Identify and fill missing values in the dataset.(mean value)</a:t>
          </a:r>
        </a:p>
      </dsp:txBody>
      <dsp:txXfrm>
        <a:off x="11060" y="832820"/>
        <a:ext cx="2212451" cy="2514352"/>
      </dsp:txXfrm>
    </dsp:sp>
    <dsp:sp modelId="{99D8A9EB-C8DC-3543-960B-5F19A91EF15F}">
      <dsp:nvSpPr>
        <dsp:cNvPr id="0" name=""/>
        <dsp:cNvSpPr/>
      </dsp:nvSpPr>
      <dsp:spPr>
        <a:xfrm>
          <a:off x="2394356" y="103440"/>
          <a:ext cx="2431265" cy="729379"/>
        </a:xfrm>
        <a:prstGeom prst="chevron">
          <a:avLst>
            <a:gd name="adj" fmla="val 3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58" tIns="90058" rIns="90058" bIns="90058" numCol="1" spcCol="1270" anchor="ctr" anchorCtr="0">
          <a:noAutofit/>
        </a:bodyPr>
        <a:lstStyle/>
        <a:p>
          <a:pPr marL="0" lvl="0" indent="0" algn="ctr" defTabSz="933450">
            <a:lnSpc>
              <a:spcPct val="90000"/>
            </a:lnSpc>
            <a:spcBef>
              <a:spcPct val="0"/>
            </a:spcBef>
            <a:spcAft>
              <a:spcPct val="35000"/>
            </a:spcAft>
            <a:buNone/>
          </a:pPr>
          <a:r>
            <a:rPr lang="en-US" sz="2100" kern="1200" dirty="0"/>
            <a:t>Explore the data</a:t>
          </a:r>
        </a:p>
      </dsp:txBody>
      <dsp:txXfrm>
        <a:off x="2613170" y="103440"/>
        <a:ext cx="1993637" cy="729379"/>
      </dsp:txXfrm>
    </dsp:sp>
    <dsp:sp modelId="{AC958F3B-9EFB-1B4B-9A57-16AC9ABE98BF}">
      <dsp:nvSpPr>
        <dsp:cNvPr id="0" name=""/>
        <dsp:cNvSpPr/>
      </dsp:nvSpPr>
      <dsp:spPr>
        <a:xfrm>
          <a:off x="2394356" y="832820"/>
          <a:ext cx="2212451" cy="251435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833" tIns="174833" rIns="174833" bIns="349666" numCol="1" spcCol="1270" anchor="t" anchorCtr="0">
          <a:noAutofit/>
        </a:bodyPr>
        <a:lstStyle/>
        <a:p>
          <a:pPr marL="0" lvl="0" indent="0" algn="l" defTabSz="488950">
            <a:lnSpc>
              <a:spcPct val="90000"/>
            </a:lnSpc>
            <a:spcBef>
              <a:spcPct val="0"/>
            </a:spcBef>
            <a:spcAft>
              <a:spcPct val="35000"/>
            </a:spcAft>
            <a:buNone/>
          </a:pPr>
          <a:endParaRPr lang="en-US" sz="1100" kern="1200" dirty="0">
            <a:latin typeface="Consolas" panose="020B0609020204030204" pitchFamily="49" charset="0"/>
            <a:cs typeface="Consolas" panose="020B0609020204030204" pitchFamily="49" charset="0"/>
          </a:endParaRPr>
        </a:p>
        <a:p>
          <a:pPr marL="57150" lvl="1" indent="-57150" algn="l" defTabSz="400050">
            <a:lnSpc>
              <a:spcPct val="90000"/>
            </a:lnSpc>
            <a:spcBef>
              <a:spcPct val="0"/>
            </a:spcBef>
            <a:spcAft>
              <a:spcPct val="15000"/>
            </a:spcAft>
            <a:buChar char="•"/>
          </a:pPr>
          <a:r>
            <a:rPr lang="en-GB" sz="900" kern="1200" dirty="0">
              <a:latin typeface="Consolas" panose="020B0609020204030204" pitchFamily="49" charset="0"/>
              <a:cs typeface="Consolas" panose="020B0609020204030204" pitchFamily="49" charset="0"/>
            </a:rPr>
            <a:t>Identified column data types and categorized attributes as numerical or categorical.</a:t>
          </a:r>
          <a:endParaRPr lang="en-US" sz="900" kern="1200" dirty="0">
            <a:latin typeface="Consolas" panose="020B0609020204030204" pitchFamily="49" charset="0"/>
            <a:cs typeface="Consolas" panose="020B0609020204030204" pitchFamily="49" charset="0"/>
          </a:endParaRPr>
        </a:p>
        <a:p>
          <a:pPr marL="57150" lvl="1" indent="-57150" algn="l" defTabSz="400050">
            <a:lnSpc>
              <a:spcPct val="90000"/>
            </a:lnSpc>
            <a:spcBef>
              <a:spcPct val="0"/>
            </a:spcBef>
            <a:spcAft>
              <a:spcPct val="15000"/>
            </a:spcAft>
            <a:buFont typeface="Arial" panose="020B0604020202020204" pitchFamily="34" charset="0"/>
            <a:buChar char="•"/>
          </a:pPr>
          <a:r>
            <a:rPr lang="en-GB" sz="900" kern="1200" dirty="0">
              <a:latin typeface="Consolas" panose="020B0609020204030204" pitchFamily="49" charset="0"/>
              <a:cs typeface="Consolas" panose="020B0609020204030204" pitchFamily="49" charset="0"/>
            </a:rPr>
            <a:t>Visualized the number of launches per launch site to understand launch distribution.</a:t>
          </a:r>
        </a:p>
        <a:p>
          <a:pPr marL="57150" lvl="1" indent="-57150" algn="l" defTabSz="400050">
            <a:lnSpc>
              <a:spcPct val="90000"/>
            </a:lnSpc>
            <a:spcBef>
              <a:spcPct val="0"/>
            </a:spcBef>
            <a:spcAft>
              <a:spcPct val="15000"/>
            </a:spcAft>
            <a:buFont typeface="Arial" panose="020B0604020202020204" pitchFamily="34" charset="0"/>
            <a:buChar char="•"/>
          </a:pPr>
          <a:r>
            <a:rPr lang="en-GB" sz="900" kern="1200">
              <a:latin typeface="Consolas" panose="020B0609020204030204" pitchFamily="49" charset="0"/>
              <a:cs typeface="Consolas" panose="020B0609020204030204" pitchFamily="49" charset="0"/>
            </a:rPr>
            <a:t>Analyzed the distribution of orbit types within the dataset.</a:t>
          </a:r>
        </a:p>
        <a:p>
          <a:pPr marL="57150" lvl="1" indent="-57150" algn="l" defTabSz="400050">
            <a:lnSpc>
              <a:spcPct val="90000"/>
            </a:lnSpc>
            <a:spcBef>
              <a:spcPct val="0"/>
            </a:spcBef>
            <a:spcAft>
              <a:spcPct val="15000"/>
            </a:spcAft>
            <a:buFont typeface="Arial" panose="020B0604020202020204" pitchFamily="34" charset="0"/>
            <a:buChar char="•"/>
          </a:pPr>
          <a:r>
            <a:rPr lang="en-GB" sz="900" kern="1200" dirty="0">
              <a:latin typeface="Consolas" panose="020B0609020204030204" pitchFamily="49" charset="0"/>
              <a:cs typeface="Consolas" panose="020B0609020204030204" pitchFamily="49" charset="0"/>
            </a:rPr>
            <a:t>Explored launch outcomes and grouped them by binary result (successful vs. failed landings)</a:t>
          </a:r>
        </a:p>
      </dsp:txBody>
      <dsp:txXfrm>
        <a:off x="2394356" y="832820"/>
        <a:ext cx="2212451" cy="2514352"/>
      </dsp:txXfrm>
    </dsp:sp>
    <dsp:sp modelId="{4721D473-B296-FD45-BB61-F4284FAAD649}">
      <dsp:nvSpPr>
        <dsp:cNvPr id="0" name=""/>
        <dsp:cNvSpPr/>
      </dsp:nvSpPr>
      <dsp:spPr>
        <a:xfrm>
          <a:off x="4777652" y="103440"/>
          <a:ext cx="2431265" cy="729379"/>
        </a:xfrm>
        <a:prstGeom prst="chevron">
          <a:avLst>
            <a:gd name="adj" fmla="val 3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58" tIns="90058" rIns="90058" bIns="90058" numCol="1" spcCol="1270" anchor="ctr" anchorCtr="0">
          <a:noAutofit/>
        </a:bodyPr>
        <a:lstStyle/>
        <a:p>
          <a:pPr marL="0" lvl="0" indent="0" algn="ctr" defTabSz="933450">
            <a:lnSpc>
              <a:spcPct val="90000"/>
            </a:lnSpc>
            <a:spcBef>
              <a:spcPct val="0"/>
            </a:spcBef>
            <a:spcAft>
              <a:spcPct val="35000"/>
            </a:spcAft>
            <a:buNone/>
          </a:pPr>
          <a:r>
            <a:rPr lang="en-US" sz="2100" kern="1200" dirty="0"/>
            <a:t>Identify labels</a:t>
          </a:r>
        </a:p>
      </dsp:txBody>
      <dsp:txXfrm>
        <a:off x="4996466" y="103440"/>
        <a:ext cx="1993637" cy="729379"/>
      </dsp:txXfrm>
    </dsp:sp>
    <dsp:sp modelId="{A6BD2048-94AB-334F-A05C-267930D3D092}">
      <dsp:nvSpPr>
        <dsp:cNvPr id="0" name=""/>
        <dsp:cNvSpPr/>
      </dsp:nvSpPr>
      <dsp:spPr>
        <a:xfrm>
          <a:off x="4777652" y="832820"/>
          <a:ext cx="2212451" cy="251435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833" tIns="174833" rIns="174833" bIns="349666" numCol="1" spcCol="1270" anchor="t" anchorCtr="0">
          <a:noAutofit/>
        </a:bodyPr>
        <a:lstStyle/>
        <a:p>
          <a:pPr marL="0" lvl="0" indent="0" algn="l" defTabSz="488950">
            <a:lnSpc>
              <a:spcPct val="90000"/>
            </a:lnSpc>
            <a:spcBef>
              <a:spcPct val="0"/>
            </a:spcBef>
            <a:spcAft>
              <a:spcPct val="35000"/>
            </a:spcAft>
            <a:buNone/>
          </a:pPr>
          <a:endParaRPr lang="en-US" sz="1100" kern="1200" dirty="0"/>
        </a:p>
        <a:p>
          <a:pPr marL="57150" lvl="1" indent="-57150" algn="l" defTabSz="400050">
            <a:lnSpc>
              <a:spcPct val="90000"/>
            </a:lnSpc>
            <a:spcBef>
              <a:spcPct val="0"/>
            </a:spcBef>
            <a:spcAft>
              <a:spcPct val="15000"/>
            </a:spcAft>
            <a:buChar char="•"/>
          </a:pPr>
          <a:r>
            <a:rPr lang="en-GB" sz="900" kern="1200" dirty="0">
              <a:latin typeface="Consolas" panose="020B0609020204030204" pitchFamily="49" charset="0"/>
              <a:cs typeface="Consolas" panose="020B0609020204030204" pitchFamily="49" charset="0"/>
            </a:rPr>
            <a:t>Examined launch outcomes and converted them into a binary classification format (success or failure).</a:t>
          </a:r>
          <a:endParaRPr lang="en-US" sz="900" kern="1200" dirty="0">
            <a:latin typeface="Consolas" panose="020B0609020204030204" pitchFamily="49" charset="0"/>
            <a:cs typeface="Consolas" panose="020B0609020204030204" pitchFamily="49" charset="0"/>
          </a:endParaRPr>
        </a:p>
        <a:p>
          <a:pPr marL="57150" lvl="1" indent="-57150" algn="l" defTabSz="400050">
            <a:lnSpc>
              <a:spcPct val="90000"/>
            </a:lnSpc>
            <a:spcBef>
              <a:spcPct val="0"/>
            </a:spcBef>
            <a:spcAft>
              <a:spcPct val="15000"/>
            </a:spcAft>
            <a:buFont typeface="Arial" panose="020B0604020202020204" pitchFamily="34" charset="0"/>
            <a:buChar char="•"/>
          </a:pPr>
          <a:r>
            <a:rPr lang="en-GB" sz="900" kern="1200" dirty="0">
              <a:latin typeface="Consolas" panose="020B0609020204030204" pitchFamily="49" charset="0"/>
              <a:cs typeface="Consolas" panose="020B0609020204030204" pitchFamily="49" charset="0"/>
            </a:rPr>
            <a:t>Standardized outcome labels to ensure consistency across the dataset.</a:t>
          </a:r>
        </a:p>
      </dsp:txBody>
      <dsp:txXfrm>
        <a:off x="4777652" y="832820"/>
        <a:ext cx="2212451" cy="2514352"/>
      </dsp:txXfrm>
    </dsp:sp>
    <dsp:sp modelId="{7EB62F97-5A86-C049-A19C-B5D243E8356E}">
      <dsp:nvSpPr>
        <dsp:cNvPr id="0" name=""/>
        <dsp:cNvSpPr/>
      </dsp:nvSpPr>
      <dsp:spPr>
        <a:xfrm>
          <a:off x="7160949" y="103440"/>
          <a:ext cx="2431265" cy="729379"/>
        </a:xfrm>
        <a:prstGeom prst="chevron">
          <a:avLst>
            <a:gd name="adj" fmla="val 3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58" tIns="90058" rIns="90058" bIns="90058" numCol="1" spcCol="1270" anchor="ctr" anchorCtr="0">
          <a:noAutofit/>
        </a:bodyPr>
        <a:lstStyle/>
        <a:p>
          <a:pPr marL="0" lvl="0" indent="0" algn="ctr" defTabSz="933450">
            <a:lnSpc>
              <a:spcPct val="90000"/>
            </a:lnSpc>
            <a:spcBef>
              <a:spcPct val="0"/>
            </a:spcBef>
            <a:spcAft>
              <a:spcPct val="35000"/>
            </a:spcAft>
            <a:buNone/>
          </a:pPr>
          <a:r>
            <a:rPr lang="en-US" sz="2100" kern="1200" dirty="0"/>
            <a:t>Identify Target</a:t>
          </a:r>
        </a:p>
      </dsp:txBody>
      <dsp:txXfrm>
        <a:off x="7379763" y="103440"/>
        <a:ext cx="1993637" cy="729379"/>
      </dsp:txXfrm>
    </dsp:sp>
    <dsp:sp modelId="{5263ED71-7194-8749-9D77-E236B8458884}">
      <dsp:nvSpPr>
        <dsp:cNvPr id="0" name=""/>
        <dsp:cNvSpPr/>
      </dsp:nvSpPr>
      <dsp:spPr>
        <a:xfrm>
          <a:off x="7160949" y="832820"/>
          <a:ext cx="2212451" cy="251435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833" tIns="174833" rIns="174833" bIns="349666" numCol="1" spcCol="1270" anchor="t" anchorCtr="0">
          <a:noAutofit/>
        </a:bodyPr>
        <a:lstStyle/>
        <a:p>
          <a:pPr marL="0" lvl="0" indent="0" algn="l" defTabSz="488950">
            <a:lnSpc>
              <a:spcPct val="90000"/>
            </a:lnSpc>
            <a:spcBef>
              <a:spcPct val="0"/>
            </a:spcBef>
            <a:spcAft>
              <a:spcPct val="35000"/>
            </a:spcAft>
            <a:buFont typeface="Arial" panose="020B0604020202020204" pitchFamily="34" charset="0"/>
            <a:buNone/>
          </a:pPr>
          <a:endParaRPr lang="en-US" sz="1100" kern="1200" dirty="0"/>
        </a:p>
        <a:p>
          <a:pPr marL="57150" lvl="1" indent="-57150" algn="l" defTabSz="400050">
            <a:lnSpc>
              <a:spcPct val="90000"/>
            </a:lnSpc>
            <a:spcBef>
              <a:spcPct val="0"/>
            </a:spcBef>
            <a:spcAft>
              <a:spcPct val="15000"/>
            </a:spcAft>
            <a:buFont typeface="Arial" panose="020B0604020202020204" pitchFamily="34" charset="0"/>
            <a:buChar char="•"/>
          </a:pPr>
          <a:r>
            <a:rPr lang="en-GB" sz="900" b="0" kern="1200" dirty="0">
              <a:latin typeface="Consolas" panose="020B0609020204030204" pitchFamily="49" charset="0"/>
              <a:cs typeface="Consolas" panose="020B0609020204030204" pitchFamily="49" charset="0"/>
            </a:rPr>
            <a:t>Stored the processed launch outcome as the “Class” label.</a:t>
          </a:r>
        </a:p>
        <a:p>
          <a:pPr marL="57150" lvl="1" indent="-57150" algn="l" defTabSz="400050">
            <a:lnSpc>
              <a:spcPct val="90000"/>
            </a:lnSpc>
            <a:spcBef>
              <a:spcPct val="0"/>
            </a:spcBef>
            <a:spcAft>
              <a:spcPct val="15000"/>
            </a:spcAft>
            <a:buFont typeface="Arial" panose="020B0604020202020204" pitchFamily="34" charset="0"/>
            <a:buChar char="•"/>
          </a:pPr>
          <a:r>
            <a:rPr lang="en-GB" sz="900" b="0" kern="1200" dirty="0">
              <a:latin typeface="Consolas" panose="020B0609020204030204" pitchFamily="49" charset="0"/>
              <a:cs typeface="Consolas" panose="020B0609020204030204" pitchFamily="49" charset="0"/>
            </a:rPr>
            <a:t>Used the Class attribute as the target variable for training and evaluating machine learning models.</a:t>
          </a:r>
        </a:p>
      </dsp:txBody>
      <dsp:txXfrm>
        <a:off x="7160949" y="832820"/>
        <a:ext cx="2212451" cy="25143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341E0-BB8E-4C41-A8C4-F2F923C71C36}">
      <dsp:nvSpPr>
        <dsp:cNvPr id="0" name=""/>
        <dsp:cNvSpPr/>
      </dsp:nvSpPr>
      <dsp:spPr>
        <a:xfrm>
          <a:off x="0" y="0"/>
          <a:ext cx="608509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BA9CE-7C43-E940-9424-A51731B62FCF}">
      <dsp:nvSpPr>
        <dsp:cNvPr id="0" name=""/>
        <dsp:cNvSpPr/>
      </dsp:nvSpPr>
      <dsp:spPr>
        <a:xfrm>
          <a:off x="0" y="0"/>
          <a:ext cx="6085090" cy="469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o Show each unique launch site</a:t>
          </a:r>
        </a:p>
        <a:p>
          <a:pPr marL="0" lvl="0" indent="0" algn="l" defTabSz="755650">
            <a:lnSpc>
              <a:spcPct val="90000"/>
            </a:lnSpc>
            <a:spcBef>
              <a:spcPct val="0"/>
            </a:spcBef>
            <a:spcAft>
              <a:spcPct val="35000"/>
            </a:spcAft>
            <a:buNone/>
          </a:pPr>
          <a:r>
            <a:rPr lang="en-GB" sz="1700" kern="1200" dirty="0"/>
            <a:t>o Show 5 records where launch site names begin with 'CCA'</a:t>
          </a:r>
        </a:p>
        <a:p>
          <a:pPr marL="0" lvl="0" indent="0" algn="l" defTabSz="755650">
            <a:lnSpc>
              <a:spcPct val="90000"/>
            </a:lnSpc>
            <a:spcBef>
              <a:spcPct val="0"/>
            </a:spcBef>
            <a:spcAft>
              <a:spcPct val="35000"/>
            </a:spcAft>
            <a:buNone/>
          </a:pPr>
          <a:r>
            <a:rPr lang="en-GB" sz="1700" kern="1200" dirty="0"/>
            <a:t>o Display the total payload mass carried by boosters launched by 'NASA (CRS)'</a:t>
          </a:r>
        </a:p>
        <a:p>
          <a:pPr marL="0" lvl="0" indent="0" algn="l" defTabSz="755650">
            <a:lnSpc>
              <a:spcPct val="90000"/>
            </a:lnSpc>
            <a:spcBef>
              <a:spcPct val="0"/>
            </a:spcBef>
            <a:spcAft>
              <a:spcPct val="35000"/>
            </a:spcAft>
            <a:buNone/>
          </a:pPr>
          <a:r>
            <a:rPr lang="en-GB" sz="1700" b="0" kern="1200" dirty="0"/>
            <a:t>o </a:t>
          </a:r>
          <a:r>
            <a:rPr lang="en-GB" sz="1700" b="0" i="0" u="none" kern="1200" dirty="0"/>
            <a:t>Display average payload mass carried by booster version F9 v1.1</a:t>
          </a:r>
        </a:p>
        <a:p>
          <a:pPr marL="0" lvl="0" indent="0" algn="l" defTabSz="755650">
            <a:lnSpc>
              <a:spcPct val="90000"/>
            </a:lnSpc>
            <a:spcBef>
              <a:spcPct val="0"/>
            </a:spcBef>
            <a:spcAft>
              <a:spcPct val="35000"/>
            </a:spcAft>
            <a:buNone/>
          </a:pPr>
          <a:r>
            <a:rPr lang="en-GB" sz="1700" kern="1200" dirty="0"/>
            <a:t>o List the date of the first successful ground landing outcome</a:t>
          </a:r>
        </a:p>
        <a:p>
          <a:pPr marL="0" lvl="0" indent="0" algn="l" defTabSz="755650">
            <a:lnSpc>
              <a:spcPct val="90000"/>
            </a:lnSpc>
            <a:spcBef>
              <a:spcPct val="0"/>
            </a:spcBef>
            <a:spcAft>
              <a:spcPct val="35000"/>
            </a:spcAft>
            <a:buNone/>
          </a:pPr>
          <a:r>
            <a:rPr lang="en-GB" sz="1700" kern="1200" dirty="0"/>
            <a:t>o List the booster versions with successful outcomes landing on the drone ship with payloads between 4000kg and 6000kg.</a:t>
          </a:r>
        </a:p>
        <a:p>
          <a:pPr marL="0" lvl="0" indent="0" algn="l" defTabSz="755650">
            <a:lnSpc>
              <a:spcPct val="90000"/>
            </a:lnSpc>
            <a:spcBef>
              <a:spcPct val="0"/>
            </a:spcBef>
            <a:spcAft>
              <a:spcPct val="35000"/>
            </a:spcAft>
            <a:buNone/>
          </a:pPr>
          <a:r>
            <a:rPr lang="en-GB" sz="1700" kern="1200" dirty="0"/>
            <a:t>o List the number of successful and failed mission outcomes</a:t>
          </a:r>
        </a:p>
        <a:p>
          <a:pPr marL="0" lvl="0" indent="0" algn="l" defTabSz="755650">
            <a:lnSpc>
              <a:spcPct val="90000"/>
            </a:lnSpc>
            <a:spcBef>
              <a:spcPct val="0"/>
            </a:spcBef>
            <a:spcAft>
              <a:spcPct val="35000"/>
            </a:spcAft>
            <a:buNone/>
          </a:pPr>
          <a:r>
            <a:rPr lang="en-GB" sz="1700" kern="1200" dirty="0"/>
            <a:t>o List all of the booster versions that carried the max payload mass</a:t>
          </a:r>
        </a:p>
        <a:p>
          <a:pPr marL="0" lvl="0" indent="0" algn="l" defTabSz="755650">
            <a:lnSpc>
              <a:spcPct val="90000"/>
            </a:lnSpc>
            <a:spcBef>
              <a:spcPct val="0"/>
            </a:spcBef>
            <a:spcAft>
              <a:spcPct val="35000"/>
            </a:spcAft>
            <a:buNone/>
          </a:pPr>
          <a:r>
            <a:rPr lang="en-GB" sz="1700" kern="1200" dirty="0"/>
            <a:t>o List the month name, outcome, booster version, and launch site for missions with failure outcomes </a:t>
          </a:r>
          <a:r>
            <a:rPr lang="en-GB" sz="1700" kern="1200" dirty="0" err="1"/>
            <a:t>landingon</a:t>
          </a:r>
          <a:r>
            <a:rPr lang="en-GB" sz="1700" kern="1200" dirty="0"/>
            <a:t> a drone ship in 2015.</a:t>
          </a:r>
        </a:p>
        <a:p>
          <a:pPr marL="0" lvl="0" indent="0" algn="l" defTabSz="755650">
            <a:lnSpc>
              <a:spcPct val="90000"/>
            </a:lnSpc>
            <a:spcBef>
              <a:spcPct val="0"/>
            </a:spcBef>
            <a:spcAft>
              <a:spcPct val="35000"/>
            </a:spcAft>
            <a:buNone/>
          </a:pPr>
          <a:r>
            <a:rPr lang="en-GB" sz="1700" kern="1200" dirty="0"/>
            <a:t>o Show the distribution of outcomes between June 4th, 2010 and March 20th, 2017</a:t>
          </a:r>
        </a:p>
      </dsp:txBody>
      <dsp:txXfrm>
        <a:off x="0" y="0"/>
        <a:ext cx="6085090" cy="4699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E3025-A1D4-E048-9FAE-DC06BBCD04EE}">
      <dsp:nvSpPr>
        <dsp:cNvPr id="0" name=""/>
        <dsp:cNvSpPr/>
      </dsp:nvSpPr>
      <dsp:spPr>
        <a:xfrm>
          <a:off x="3282" y="481288"/>
          <a:ext cx="1777168" cy="24880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555" tIns="330200" rIns="138555" bIns="330200" numCol="1" spcCol="1270" anchor="t" anchorCtr="0">
          <a:noAutofit/>
        </a:bodyPr>
        <a:lstStyle/>
        <a:p>
          <a:pPr marL="0" lvl="0" indent="0" algn="l" defTabSz="488950">
            <a:lnSpc>
              <a:spcPct val="90000"/>
            </a:lnSpc>
            <a:spcBef>
              <a:spcPct val="0"/>
            </a:spcBef>
            <a:spcAft>
              <a:spcPct val="35000"/>
            </a:spcAft>
            <a:buNone/>
          </a:pPr>
          <a:r>
            <a:rPr lang="en-GB" sz="1100" kern="1200"/>
            <a:t>Load data</a:t>
          </a:r>
          <a:endParaRPr lang="en-US" sz="1100" kern="1200"/>
        </a:p>
      </dsp:txBody>
      <dsp:txXfrm>
        <a:off x="3282" y="1426742"/>
        <a:ext cx="1777168" cy="1492821"/>
      </dsp:txXfrm>
    </dsp:sp>
    <dsp:sp modelId="{C7BACF72-6A8C-864C-88CF-85C222D4BCA4}">
      <dsp:nvSpPr>
        <dsp:cNvPr id="0" name=""/>
        <dsp:cNvSpPr/>
      </dsp:nvSpPr>
      <dsp:spPr>
        <a:xfrm>
          <a:off x="518661" y="730092"/>
          <a:ext cx="746410" cy="74641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193" tIns="12700" rIns="58193" bIns="12700"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27970" y="839401"/>
        <a:ext cx="527792" cy="527792"/>
      </dsp:txXfrm>
    </dsp:sp>
    <dsp:sp modelId="{7BF14D59-FA88-7E48-A3C9-FF3A242A0911}">
      <dsp:nvSpPr>
        <dsp:cNvPr id="0" name=""/>
        <dsp:cNvSpPr/>
      </dsp:nvSpPr>
      <dsp:spPr>
        <a:xfrm>
          <a:off x="3282" y="2969252"/>
          <a:ext cx="1777168"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BDB4D6-CB95-A945-9AAE-3F50959D8306}">
      <dsp:nvSpPr>
        <dsp:cNvPr id="0" name=""/>
        <dsp:cNvSpPr/>
      </dsp:nvSpPr>
      <dsp:spPr>
        <a:xfrm>
          <a:off x="1958167" y="481288"/>
          <a:ext cx="1777168" cy="24880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555" tIns="330200" rIns="138555" bIns="330200" numCol="1" spcCol="1270" anchor="t" anchorCtr="0">
          <a:noAutofit/>
        </a:bodyPr>
        <a:lstStyle/>
        <a:p>
          <a:pPr marL="0" lvl="0" indent="0" algn="l" defTabSz="488950">
            <a:lnSpc>
              <a:spcPct val="90000"/>
            </a:lnSpc>
            <a:spcBef>
              <a:spcPct val="0"/>
            </a:spcBef>
            <a:spcAft>
              <a:spcPct val="35000"/>
            </a:spcAft>
            <a:buNone/>
          </a:pPr>
          <a:r>
            <a:rPr lang="en-GB" sz="1100" kern="1200"/>
            <a:t>Apply StandardizedScaler on X</a:t>
          </a:r>
          <a:endParaRPr lang="en-US" sz="1100" kern="1200"/>
        </a:p>
      </dsp:txBody>
      <dsp:txXfrm>
        <a:off x="1958167" y="1426742"/>
        <a:ext cx="1777168" cy="1492821"/>
      </dsp:txXfrm>
    </dsp:sp>
    <dsp:sp modelId="{0533E957-702A-2844-935A-C4CD4323ACE9}">
      <dsp:nvSpPr>
        <dsp:cNvPr id="0" name=""/>
        <dsp:cNvSpPr/>
      </dsp:nvSpPr>
      <dsp:spPr>
        <a:xfrm>
          <a:off x="2473546" y="730092"/>
          <a:ext cx="746410" cy="74641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193" tIns="12700" rIns="58193" bIns="12700"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582855" y="839401"/>
        <a:ext cx="527792" cy="527792"/>
      </dsp:txXfrm>
    </dsp:sp>
    <dsp:sp modelId="{5E669BE9-E74E-EE44-AF98-E39D655B3E2F}">
      <dsp:nvSpPr>
        <dsp:cNvPr id="0" name=""/>
        <dsp:cNvSpPr/>
      </dsp:nvSpPr>
      <dsp:spPr>
        <a:xfrm>
          <a:off x="1958167" y="2969252"/>
          <a:ext cx="1777168"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0398C5-2802-2747-84EB-6F222ACB6DC1}">
      <dsp:nvSpPr>
        <dsp:cNvPr id="0" name=""/>
        <dsp:cNvSpPr/>
      </dsp:nvSpPr>
      <dsp:spPr>
        <a:xfrm>
          <a:off x="3913053" y="481288"/>
          <a:ext cx="1777168" cy="24880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555" tIns="330200" rIns="138555" bIns="330200" numCol="1" spcCol="1270" anchor="t" anchorCtr="0">
          <a:noAutofit/>
        </a:bodyPr>
        <a:lstStyle/>
        <a:p>
          <a:pPr marL="0" lvl="0" indent="0" algn="l" defTabSz="488950">
            <a:lnSpc>
              <a:spcPct val="90000"/>
            </a:lnSpc>
            <a:spcBef>
              <a:spcPct val="0"/>
            </a:spcBef>
            <a:spcAft>
              <a:spcPct val="35000"/>
            </a:spcAft>
            <a:buNone/>
          </a:pPr>
          <a:r>
            <a:rPr lang="en-GB" sz="1100" kern="1200"/>
            <a:t>Convert Y to numpy array</a:t>
          </a:r>
          <a:endParaRPr lang="en-US" sz="1100" kern="1200"/>
        </a:p>
      </dsp:txBody>
      <dsp:txXfrm>
        <a:off x="3913053" y="1426742"/>
        <a:ext cx="1777168" cy="1492821"/>
      </dsp:txXfrm>
    </dsp:sp>
    <dsp:sp modelId="{27EB6CE7-5C92-7E45-ACCF-A1D7D4D4B6D5}">
      <dsp:nvSpPr>
        <dsp:cNvPr id="0" name=""/>
        <dsp:cNvSpPr/>
      </dsp:nvSpPr>
      <dsp:spPr>
        <a:xfrm>
          <a:off x="4428432" y="730092"/>
          <a:ext cx="746410" cy="74641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193" tIns="12700" rIns="58193" bIns="12700"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537741" y="839401"/>
        <a:ext cx="527792" cy="527792"/>
      </dsp:txXfrm>
    </dsp:sp>
    <dsp:sp modelId="{E6A554E3-059F-6E45-B344-C4E79F94C4AD}">
      <dsp:nvSpPr>
        <dsp:cNvPr id="0" name=""/>
        <dsp:cNvSpPr/>
      </dsp:nvSpPr>
      <dsp:spPr>
        <a:xfrm>
          <a:off x="3913053" y="2969252"/>
          <a:ext cx="1777168"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4C66E-CFAC-4440-AB67-D8B6AB9D5F31}">
      <dsp:nvSpPr>
        <dsp:cNvPr id="0" name=""/>
        <dsp:cNvSpPr/>
      </dsp:nvSpPr>
      <dsp:spPr>
        <a:xfrm>
          <a:off x="5867938" y="481288"/>
          <a:ext cx="1777168" cy="24880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555" tIns="330200" rIns="138555" bIns="330200" numCol="1" spcCol="1270" anchor="t" anchorCtr="0">
          <a:noAutofit/>
        </a:bodyPr>
        <a:lstStyle/>
        <a:p>
          <a:pPr marL="0" lvl="0" indent="0" algn="l" defTabSz="488950">
            <a:lnSpc>
              <a:spcPct val="90000"/>
            </a:lnSpc>
            <a:spcBef>
              <a:spcPct val="0"/>
            </a:spcBef>
            <a:spcAft>
              <a:spcPct val="35000"/>
            </a:spcAft>
            <a:buNone/>
          </a:pPr>
          <a:r>
            <a:rPr lang="en-GB" sz="1100" kern="1200"/>
            <a:t>Split training and testing data</a:t>
          </a:r>
          <a:endParaRPr lang="en-US" sz="1100" kern="1200"/>
        </a:p>
      </dsp:txBody>
      <dsp:txXfrm>
        <a:off x="5867938" y="1426742"/>
        <a:ext cx="1777168" cy="1492821"/>
      </dsp:txXfrm>
    </dsp:sp>
    <dsp:sp modelId="{C0C308DE-91D2-C94E-8AED-E6E424FE6AC7}">
      <dsp:nvSpPr>
        <dsp:cNvPr id="0" name=""/>
        <dsp:cNvSpPr/>
      </dsp:nvSpPr>
      <dsp:spPr>
        <a:xfrm>
          <a:off x="6383317" y="730092"/>
          <a:ext cx="746410" cy="74641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193" tIns="12700" rIns="58193" bIns="12700"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492626" y="839401"/>
        <a:ext cx="527792" cy="527792"/>
      </dsp:txXfrm>
    </dsp:sp>
    <dsp:sp modelId="{FC94B391-02E0-634A-AD22-60BC856CEBC9}">
      <dsp:nvSpPr>
        <dsp:cNvPr id="0" name=""/>
        <dsp:cNvSpPr/>
      </dsp:nvSpPr>
      <dsp:spPr>
        <a:xfrm>
          <a:off x="5867938" y="2969252"/>
          <a:ext cx="1777168"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32B0EA-FA4B-7F42-AD43-BB2FC793EED8}">
      <dsp:nvSpPr>
        <dsp:cNvPr id="0" name=""/>
        <dsp:cNvSpPr/>
      </dsp:nvSpPr>
      <dsp:spPr>
        <a:xfrm>
          <a:off x="7822824" y="481288"/>
          <a:ext cx="1777168" cy="24880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555" tIns="330200" rIns="138555" bIns="330200" numCol="1" spcCol="1270" anchor="t" anchorCtr="0">
          <a:noAutofit/>
        </a:bodyPr>
        <a:lstStyle/>
        <a:p>
          <a:pPr marL="0" lvl="0" indent="0" algn="l" defTabSz="488950">
            <a:lnSpc>
              <a:spcPct val="90000"/>
            </a:lnSpc>
            <a:spcBef>
              <a:spcPct val="0"/>
            </a:spcBef>
            <a:spcAft>
              <a:spcPct val="35000"/>
            </a:spcAft>
            <a:buNone/>
          </a:pPr>
          <a:r>
            <a:rPr lang="en-GB" sz="1100" kern="1200" dirty="0"/>
            <a:t>Use </a:t>
          </a:r>
          <a:r>
            <a:rPr lang="en-GB" sz="1100" kern="1200" dirty="0" err="1"/>
            <a:t>GridSearchCV</a:t>
          </a:r>
          <a:r>
            <a:rPr lang="en-GB" sz="1100" kern="1200" dirty="0"/>
            <a:t> to test hyperparameters for multiple models:</a:t>
          </a:r>
          <a:endParaRPr lang="en-US" sz="1100" kern="1200" dirty="0"/>
        </a:p>
        <a:p>
          <a:pPr marL="57150" lvl="1" indent="-57150" algn="l" defTabSz="400050">
            <a:lnSpc>
              <a:spcPct val="90000"/>
            </a:lnSpc>
            <a:spcBef>
              <a:spcPct val="0"/>
            </a:spcBef>
            <a:spcAft>
              <a:spcPct val="15000"/>
            </a:spcAft>
            <a:buChar char="•"/>
          </a:pPr>
          <a:r>
            <a:rPr lang="en-GB" sz="900" kern="1200" dirty="0"/>
            <a:t>Logistic Regression</a:t>
          </a:r>
          <a:endParaRPr lang="en-US" sz="900" kern="1200" dirty="0"/>
        </a:p>
        <a:p>
          <a:pPr marL="57150" lvl="1" indent="-57150" algn="l" defTabSz="400050">
            <a:lnSpc>
              <a:spcPct val="90000"/>
            </a:lnSpc>
            <a:spcBef>
              <a:spcPct val="0"/>
            </a:spcBef>
            <a:spcAft>
              <a:spcPct val="15000"/>
            </a:spcAft>
            <a:buChar char="•"/>
          </a:pPr>
          <a:r>
            <a:rPr lang="en-GB" sz="900" kern="1200" dirty="0"/>
            <a:t>SVC</a:t>
          </a:r>
          <a:endParaRPr lang="en-US" sz="900" kern="1200" dirty="0"/>
        </a:p>
        <a:p>
          <a:pPr marL="57150" lvl="1" indent="-57150" algn="l" defTabSz="400050">
            <a:lnSpc>
              <a:spcPct val="90000"/>
            </a:lnSpc>
            <a:spcBef>
              <a:spcPct val="0"/>
            </a:spcBef>
            <a:spcAft>
              <a:spcPct val="15000"/>
            </a:spcAft>
            <a:buChar char="•"/>
          </a:pPr>
          <a:r>
            <a:rPr lang="en-GB" sz="900" kern="1200" dirty="0"/>
            <a:t>Decision Tree Classifier</a:t>
          </a:r>
          <a:endParaRPr lang="en-US" sz="900" kern="1200" dirty="0"/>
        </a:p>
        <a:p>
          <a:pPr marL="57150" lvl="1" indent="-57150" algn="l" defTabSz="400050">
            <a:lnSpc>
              <a:spcPct val="90000"/>
            </a:lnSpc>
            <a:spcBef>
              <a:spcPct val="0"/>
            </a:spcBef>
            <a:spcAft>
              <a:spcPct val="15000"/>
            </a:spcAft>
            <a:buChar char="•"/>
          </a:pPr>
          <a:r>
            <a:rPr lang="en-GB" sz="900" kern="1200" dirty="0"/>
            <a:t>K </a:t>
          </a:r>
          <a:r>
            <a:rPr lang="en-GB" sz="900" kern="1200" dirty="0" err="1"/>
            <a:t>Neighbors</a:t>
          </a:r>
          <a:r>
            <a:rPr lang="en-GB" sz="900" kern="1200" dirty="0"/>
            <a:t> Classifier</a:t>
          </a:r>
          <a:endParaRPr lang="en-US" sz="900" kern="1200" dirty="0"/>
        </a:p>
      </dsp:txBody>
      <dsp:txXfrm>
        <a:off x="7822824" y="1426742"/>
        <a:ext cx="1777168" cy="1492821"/>
      </dsp:txXfrm>
    </dsp:sp>
    <dsp:sp modelId="{886E7271-1929-3942-BC96-CBC1CFE60DE2}">
      <dsp:nvSpPr>
        <dsp:cNvPr id="0" name=""/>
        <dsp:cNvSpPr/>
      </dsp:nvSpPr>
      <dsp:spPr>
        <a:xfrm>
          <a:off x="8338202" y="730092"/>
          <a:ext cx="746410" cy="74641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193" tIns="12700" rIns="58193" bIns="12700"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8447511" y="839401"/>
        <a:ext cx="527792" cy="527792"/>
      </dsp:txXfrm>
    </dsp:sp>
    <dsp:sp modelId="{9E679CDF-3474-FC4E-8DC0-6E2C6B5A2B40}">
      <dsp:nvSpPr>
        <dsp:cNvPr id="0" name=""/>
        <dsp:cNvSpPr/>
      </dsp:nvSpPr>
      <dsp:spPr>
        <a:xfrm>
          <a:off x="7822824" y="2969252"/>
          <a:ext cx="1777168"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01T07:44:19.867"/>
    </inkml:context>
    <inkml:brush xml:id="br0">
      <inkml:brushProperty name="width" value="0.035" units="cm"/>
      <inkml:brushProperty name="height" value="0.035" units="cm"/>
    </inkml:brush>
  </inkml:definitions>
  <inkml:trace contextRef="#ctx0" brushRef="#br0">0 0 24575,'4'0'0,"0"0"0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01T07:44:20.617"/>
    </inkml:context>
    <inkml:brush xml:id="br0">
      <inkml:brushProperty name="width" value="0.035" units="cm"/>
      <inkml:brushProperty name="height" value="0.035" units="cm"/>
    </inkml:brush>
  </inkml:definitions>
  <inkml:trace contextRef="#ctx0" brushRef="#br0">1 0 24575,'4'0'0,"-1"0"0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01T07:44:21.905"/>
    </inkml:context>
    <inkml:brush xml:id="br0">
      <inkml:brushProperty name="width" value="0.035" units="cm"/>
      <inkml:brushProperty name="height" value="0.035" units="cm"/>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1/30/26</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1/30/26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1/30/26</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1/30/26</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3.xml"/><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launching with fire and smoke&#10;&#10;Description automatically generated">
            <a:extLst>
              <a:ext uri="{FF2B5EF4-FFF2-40B4-BE49-F238E27FC236}">
                <a16:creationId xmlns:a16="http://schemas.microsoft.com/office/drawing/2014/main" id="{3EB480FA-ADDF-D907-4916-9D172521E3A3}"/>
              </a:ext>
            </a:extLst>
          </p:cNvPr>
          <p:cNvPicPr>
            <a:picLocks noChangeAspect="1"/>
          </p:cNvPicPr>
          <p:nvPr/>
        </p:nvPicPr>
        <p:blipFill>
          <a:blip r:embed="rId2"/>
          <a:srcRect t="9091" r="9091"/>
          <a:stretch>
            <a:fillRect/>
          </a:stretch>
        </p:blipFill>
        <p:spPr>
          <a:xfrm>
            <a:off x="0" y="0"/>
            <a:ext cx="12191695" cy="7136295"/>
          </a:xfrm>
          <a:prstGeom prst="rect">
            <a:avLst/>
          </a:prstGeom>
        </p:spPr>
      </p:pic>
      <p:sp>
        <p:nvSpPr>
          <p:cNvPr id="2" name="Title 1">
            <a:extLst>
              <a:ext uri="{FF2B5EF4-FFF2-40B4-BE49-F238E27FC236}">
                <a16:creationId xmlns:a16="http://schemas.microsoft.com/office/drawing/2014/main" id="{2CE66F9E-F35A-4361-D458-F7079C3F6CC9}"/>
              </a:ext>
            </a:extLst>
          </p:cNvPr>
          <p:cNvSpPr>
            <a:spLocks noGrp="1"/>
          </p:cNvSpPr>
          <p:nvPr>
            <p:ph type="ctrTitle"/>
          </p:nvPr>
        </p:nvSpPr>
        <p:spPr>
          <a:xfrm>
            <a:off x="320039" y="5731580"/>
            <a:ext cx="8196431" cy="960120"/>
          </a:xfrm>
          <a:ln>
            <a:noFill/>
          </a:ln>
        </p:spPr>
        <p:txBody>
          <a:bodyPr anchor="ctr">
            <a:normAutofit/>
          </a:bodyPr>
          <a:lstStyle/>
          <a:p>
            <a:r>
              <a:rPr lang="en-US" sz="3200" dirty="0">
                <a:latin typeface="Consolas" panose="020B0609020204030204" pitchFamily="49" charset="0"/>
                <a:cs typeface="Consolas" panose="020B0609020204030204" pitchFamily="49" charset="0"/>
              </a:rPr>
              <a:t>Applied Data science Capstone</a:t>
            </a:r>
            <a:br>
              <a:rPr lang="en-US" sz="32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A study of Space race</a:t>
            </a:r>
            <a:endParaRPr lang="en-US" sz="3200" dirty="0">
              <a:latin typeface="Consolas" panose="020B0609020204030204" pitchFamily="49" charset="0"/>
              <a:cs typeface="Consolas" panose="020B0609020204030204" pitchFamily="49" charset="0"/>
            </a:endParaRPr>
          </a:p>
        </p:txBody>
      </p:sp>
      <p:sp>
        <p:nvSpPr>
          <p:cNvPr id="3" name="Subtitle 2">
            <a:extLst>
              <a:ext uri="{FF2B5EF4-FFF2-40B4-BE49-F238E27FC236}">
                <a16:creationId xmlns:a16="http://schemas.microsoft.com/office/drawing/2014/main" id="{C6D8E87C-B324-3776-EA8E-1C2090EE043B}"/>
              </a:ext>
            </a:extLst>
          </p:cNvPr>
          <p:cNvSpPr>
            <a:spLocks noGrp="1"/>
          </p:cNvSpPr>
          <p:nvPr>
            <p:ph type="subTitle" idx="1"/>
          </p:nvPr>
        </p:nvSpPr>
        <p:spPr>
          <a:xfrm>
            <a:off x="8604503" y="5731580"/>
            <a:ext cx="3392781" cy="960120"/>
          </a:xfrm>
        </p:spPr>
        <p:txBody>
          <a:bodyPr anchor="ctr">
            <a:normAutofit lnSpcReduction="10000"/>
          </a:bodyPr>
          <a:lstStyle/>
          <a:p>
            <a:pPr algn="r"/>
            <a:r>
              <a:rPr lang="en-US" sz="1900" dirty="0">
                <a:latin typeface="Consolas" panose="020B0609020204030204" pitchFamily="49" charset="0"/>
                <a:cs typeface="Consolas" panose="020B0609020204030204" pitchFamily="49" charset="0"/>
              </a:rPr>
              <a:t>Name: </a:t>
            </a:r>
            <a:r>
              <a:rPr lang="en-US" sz="1900" dirty="0" err="1">
                <a:latin typeface="Consolas" panose="020B0609020204030204" pitchFamily="49" charset="0"/>
                <a:cs typeface="Consolas" panose="020B0609020204030204" pitchFamily="49" charset="0"/>
              </a:rPr>
              <a:t>Wenhao</a:t>
            </a:r>
            <a:r>
              <a:rPr lang="en-US" sz="1900" dirty="0">
                <a:latin typeface="Consolas" panose="020B0609020204030204" pitchFamily="49" charset="0"/>
                <a:cs typeface="Consolas" panose="020B0609020204030204" pitchFamily="49" charset="0"/>
              </a:rPr>
              <a:t> </a:t>
            </a:r>
            <a:r>
              <a:rPr lang="en-US" sz="1900" dirty="0" err="1">
                <a:latin typeface="Consolas" panose="020B0609020204030204" pitchFamily="49" charset="0"/>
                <a:cs typeface="Consolas" panose="020B0609020204030204" pitchFamily="49" charset="0"/>
              </a:rPr>
              <a:t>chen</a:t>
            </a:r>
            <a:endParaRPr lang="en-US" sz="1900" dirty="0">
              <a:latin typeface="Consolas" panose="020B0609020204030204" pitchFamily="49" charset="0"/>
              <a:cs typeface="Consolas" panose="020B0609020204030204" pitchFamily="49" charset="0"/>
            </a:endParaRPr>
          </a:p>
          <a:p>
            <a:pPr algn="r"/>
            <a:r>
              <a:rPr lang="en-US" sz="1900" dirty="0">
                <a:latin typeface="Consolas" panose="020B0609020204030204" pitchFamily="49" charset="0"/>
                <a:cs typeface="Consolas" panose="020B0609020204030204" pitchFamily="49" charset="0"/>
              </a:rPr>
              <a:t>Date: </a:t>
            </a:r>
            <a:r>
              <a:rPr lang="en-US" sz="1900" dirty="0" err="1">
                <a:latin typeface="Consolas" panose="020B0609020204030204" pitchFamily="49" charset="0"/>
                <a:cs typeface="Consolas" panose="020B0609020204030204" pitchFamily="49" charset="0"/>
              </a:rPr>
              <a:t>jan</a:t>
            </a:r>
            <a:r>
              <a:rPr lang="en-US" sz="1900" dirty="0">
                <a:latin typeface="Consolas" panose="020B0609020204030204" pitchFamily="49" charset="0"/>
                <a:cs typeface="Consolas" panose="020B0609020204030204" pitchFamily="49" charset="0"/>
              </a:rPr>
              <a:t> 30</a:t>
            </a:r>
            <a:r>
              <a:rPr lang="en-US" sz="1900" baseline="30000" dirty="0">
                <a:latin typeface="Consolas" panose="020B0609020204030204" pitchFamily="49" charset="0"/>
                <a:cs typeface="Consolas" panose="020B0609020204030204" pitchFamily="49" charset="0"/>
              </a:rPr>
              <a:t>th</a:t>
            </a:r>
            <a:r>
              <a:rPr lang="en-US" sz="1900" dirty="0">
                <a:latin typeface="Consolas" panose="020B0609020204030204" pitchFamily="49" charset="0"/>
                <a:cs typeface="Consolas" panose="020B0609020204030204" pitchFamily="49" charset="0"/>
              </a:rPr>
              <a:t> 2026</a:t>
            </a:r>
          </a:p>
        </p:txBody>
      </p:sp>
    </p:spTree>
    <p:extLst>
      <p:ext uri="{BB962C8B-B14F-4D97-AF65-F5344CB8AC3E}">
        <p14:creationId xmlns:p14="http://schemas.microsoft.com/office/powerpoint/2010/main" val="2766956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all painted with an arrow and a dartboard">
            <a:extLst>
              <a:ext uri="{FF2B5EF4-FFF2-40B4-BE49-F238E27FC236}">
                <a16:creationId xmlns:a16="http://schemas.microsoft.com/office/drawing/2014/main" id="{FBD0C6A3-D101-17FC-EDA6-40E506AE47A0}"/>
              </a:ext>
            </a:extLst>
          </p:cNvPr>
          <p:cNvPicPr>
            <a:picLocks noChangeAspect="1"/>
          </p:cNvPicPr>
          <p:nvPr/>
        </p:nvPicPr>
        <p:blipFill>
          <a:blip r:embed="rId2">
            <a:alphaModFix amt="50000"/>
          </a:blip>
          <a:srcRect t="10273" r="-1" b="11054"/>
          <a:stretch>
            <a:fillRect/>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959645B-5649-5B3F-FE67-F649D6174F52}"/>
              </a:ext>
            </a:extLst>
          </p:cNvPr>
          <p:cNvSpPr>
            <a:spLocks noGrp="1"/>
          </p:cNvSpPr>
          <p:nvPr>
            <p:ph type="title"/>
          </p:nvPr>
        </p:nvSpPr>
        <p:spPr>
          <a:xfrm>
            <a:off x="1130271" y="1193800"/>
            <a:ext cx="3193050" cy="4699000"/>
          </a:xfrm>
        </p:spPr>
        <p:txBody>
          <a:bodyPr anchor="ctr">
            <a:normAutofit/>
          </a:bodyPr>
          <a:lstStyle/>
          <a:p>
            <a:r>
              <a:rPr lang="en-GB" sz="2700" b="1"/>
              <a:t>Predictive Analysis Methodology</a:t>
            </a:r>
            <a:br>
              <a:rPr lang="en-GB" sz="2700" b="1"/>
            </a:br>
            <a:endParaRPr lang="en-US" sz="270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D592D1-D102-8B19-E99E-DF9EFF02B57B}"/>
              </a:ext>
            </a:extLst>
          </p:cNvPr>
          <p:cNvSpPr>
            <a:spLocks noGrp="1"/>
          </p:cNvSpPr>
          <p:nvPr>
            <p:ph idx="1"/>
          </p:nvPr>
        </p:nvSpPr>
        <p:spPr>
          <a:xfrm>
            <a:off x="4976636" y="1096612"/>
            <a:ext cx="6085091" cy="4796188"/>
          </a:xfrm>
        </p:spPr>
        <p:txBody>
          <a:bodyPr anchor="ctr">
            <a:normAutofit/>
          </a:bodyPr>
          <a:lstStyle/>
          <a:p>
            <a:pPr>
              <a:lnSpc>
                <a:spcPct val="110000"/>
              </a:lnSpc>
            </a:pPr>
            <a:r>
              <a:rPr lang="en-GB" sz="1100" b="1" dirty="0"/>
              <a:t>1. Problem Definition</a:t>
            </a:r>
          </a:p>
          <a:p>
            <a:pPr lvl="1">
              <a:lnSpc>
                <a:spcPct val="110000"/>
              </a:lnSpc>
            </a:pPr>
            <a:r>
              <a:rPr lang="en-GB" sz="1100" dirty="0"/>
              <a:t>Define the objective as predicting the successful landing of the Falcon 9 first stage.</a:t>
            </a:r>
          </a:p>
          <a:p>
            <a:pPr lvl="1">
              <a:lnSpc>
                <a:spcPct val="110000"/>
              </a:lnSpc>
            </a:pPr>
            <a:r>
              <a:rPr lang="en-GB" sz="1100" dirty="0"/>
              <a:t>Formulate the task as a </a:t>
            </a:r>
            <a:r>
              <a:rPr lang="en-GB" sz="1100" b="1" dirty="0"/>
              <a:t>binary classification problem</a:t>
            </a:r>
            <a:r>
              <a:rPr lang="en-GB" sz="1100" dirty="0"/>
              <a:t> (success vs. failure).</a:t>
            </a:r>
            <a:endParaRPr lang="en-GB" sz="1100" b="1" dirty="0"/>
          </a:p>
          <a:p>
            <a:pPr>
              <a:lnSpc>
                <a:spcPct val="110000"/>
              </a:lnSpc>
            </a:pPr>
            <a:r>
              <a:rPr lang="en-GB" sz="1100" b="1" dirty="0"/>
              <a:t>2. EDA</a:t>
            </a:r>
          </a:p>
          <a:p>
            <a:pPr>
              <a:lnSpc>
                <a:spcPct val="110000"/>
              </a:lnSpc>
            </a:pPr>
            <a:r>
              <a:rPr lang="en-GB" sz="1100" b="1" dirty="0"/>
              <a:t>3.  Label &amp; Target Definition</a:t>
            </a:r>
          </a:p>
          <a:p>
            <a:pPr lvl="1">
              <a:lnSpc>
                <a:spcPct val="110000"/>
              </a:lnSpc>
            </a:pPr>
            <a:r>
              <a:rPr lang="en-GB" sz="1100" dirty="0"/>
              <a:t>Convert landing outcomes into a binary </a:t>
            </a:r>
            <a:r>
              <a:rPr lang="en-GB" sz="1100" b="1" dirty="0"/>
              <a:t>Class</a:t>
            </a:r>
            <a:r>
              <a:rPr lang="en-GB" sz="1100" dirty="0"/>
              <a:t> label.</a:t>
            </a:r>
          </a:p>
          <a:p>
            <a:pPr lvl="1">
              <a:lnSpc>
                <a:spcPct val="110000"/>
              </a:lnSpc>
            </a:pPr>
            <a:r>
              <a:rPr lang="en-GB" sz="1100" dirty="0"/>
              <a:t>Define </a:t>
            </a:r>
            <a:r>
              <a:rPr lang="en-GB" sz="1100" b="1" dirty="0"/>
              <a:t>Class</a:t>
            </a:r>
            <a:r>
              <a:rPr lang="en-GB" sz="1100" dirty="0"/>
              <a:t> as the target variable for model training.</a:t>
            </a:r>
          </a:p>
          <a:p>
            <a:pPr>
              <a:lnSpc>
                <a:spcPct val="110000"/>
              </a:lnSpc>
            </a:pPr>
            <a:r>
              <a:rPr lang="en-GB" sz="1100" b="1" dirty="0"/>
              <a:t>4. Model Selection</a:t>
            </a:r>
          </a:p>
          <a:p>
            <a:pPr lvl="1">
              <a:lnSpc>
                <a:spcPct val="110000"/>
              </a:lnSpc>
            </a:pPr>
            <a:r>
              <a:rPr lang="en-GB" sz="1100" dirty="0"/>
              <a:t>Split data into training and testing sets.</a:t>
            </a:r>
            <a:endParaRPr lang="en-GB" sz="1100" b="1" dirty="0"/>
          </a:p>
          <a:p>
            <a:pPr lvl="1">
              <a:lnSpc>
                <a:spcPct val="110000"/>
              </a:lnSpc>
            </a:pPr>
            <a:r>
              <a:rPr lang="en-GB" sz="1100" dirty="0"/>
              <a:t>Train multiple machine learning models (e.g., Logistic Regression, Decision Tree, Random Forest, SVM).</a:t>
            </a:r>
          </a:p>
          <a:p>
            <a:pPr lvl="1">
              <a:lnSpc>
                <a:spcPct val="110000"/>
              </a:lnSpc>
            </a:pPr>
            <a:r>
              <a:rPr lang="en-GB" sz="1100" dirty="0"/>
              <a:t>Compare models to identify the best performer.</a:t>
            </a:r>
          </a:p>
          <a:p>
            <a:pPr lvl="1">
              <a:lnSpc>
                <a:spcPct val="110000"/>
              </a:lnSpc>
            </a:pPr>
            <a:r>
              <a:rPr lang="en-GB" sz="1100" dirty="0"/>
              <a:t>Apply cross-validation to reduce overfitting.</a:t>
            </a:r>
          </a:p>
          <a:p>
            <a:pPr lvl="1">
              <a:lnSpc>
                <a:spcPct val="110000"/>
              </a:lnSpc>
            </a:pPr>
            <a:r>
              <a:rPr lang="en-GB" sz="1100" dirty="0"/>
              <a:t>Tune hyperparameters for optimal performance.</a:t>
            </a:r>
          </a:p>
          <a:p>
            <a:pPr>
              <a:lnSpc>
                <a:spcPct val="110000"/>
              </a:lnSpc>
            </a:pPr>
            <a:r>
              <a:rPr lang="en-GB" sz="1100" b="1" dirty="0"/>
              <a:t>9. Model Evaluation</a:t>
            </a:r>
          </a:p>
          <a:p>
            <a:pPr lvl="1">
              <a:lnSpc>
                <a:spcPct val="110000"/>
              </a:lnSpc>
            </a:pPr>
            <a:r>
              <a:rPr lang="en-GB" sz="1100" dirty="0"/>
              <a:t>Evaluate models using accuracy, precision, recall, F1-score, and confusion matrix.</a:t>
            </a:r>
          </a:p>
          <a:p>
            <a:pPr lvl="1">
              <a:lnSpc>
                <a:spcPct val="110000"/>
              </a:lnSpc>
            </a:pPr>
            <a:r>
              <a:rPr lang="en-GB" sz="1100" dirty="0"/>
              <a:t>Compare results across models.</a:t>
            </a:r>
          </a:p>
          <a:p>
            <a:pPr marL="0" indent="0">
              <a:lnSpc>
                <a:spcPct val="110000"/>
              </a:lnSpc>
              <a:buNone/>
            </a:pPr>
            <a:endParaRPr lang="en-GB" sz="1100" b="1" dirty="0"/>
          </a:p>
          <a:p>
            <a:pPr lvl="1">
              <a:lnSpc>
                <a:spcPct val="110000"/>
              </a:lnSpc>
            </a:pPr>
            <a:endParaRPr lang="en-GB" sz="1100" dirty="0"/>
          </a:p>
          <a:p>
            <a:pPr>
              <a:lnSpc>
                <a:spcPct val="110000"/>
              </a:lnSpc>
            </a:pPr>
            <a:endParaRPr lang="en-US" sz="1100"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7853284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assroom sticker progress chart">
            <a:extLst>
              <a:ext uri="{FF2B5EF4-FFF2-40B4-BE49-F238E27FC236}">
                <a16:creationId xmlns:a16="http://schemas.microsoft.com/office/drawing/2014/main" id="{57E08161-9060-24C2-6A48-739E7E8D5085}"/>
              </a:ext>
            </a:extLst>
          </p:cNvPr>
          <p:cNvPicPr>
            <a:picLocks noChangeAspect="1"/>
          </p:cNvPicPr>
          <p:nvPr/>
        </p:nvPicPr>
        <p:blipFill>
          <a:blip r:embed="rId2">
            <a:alphaModFix amt="50000"/>
          </a:blip>
          <a:srcRect r="-1" b="24998"/>
          <a:stretch>
            <a:fillRect/>
          </a:stretch>
        </p:blipFill>
        <p:spPr>
          <a:xfrm>
            <a:off x="65965" y="271935"/>
            <a:ext cx="12191695" cy="6857990"/>
          </a:xfrm>
          <a:prstGeom prst="rect">
            <a:avLst/>
          </a:prstGeom>
          <a:effectLst>
            <a:softEdge rad="12700"/>
          </a:effectLst>
        </p:spPr>
      </p:pic>
      <p:sp>
        <p:nvSpPr>
          <p:cNvPr id="4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5" name="Rectangle 4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FF3C1B1-AD0B-C38D-A272-52AB8D18C2AF}"/>
              </a:ext>
            </a:extLst>
          </p:cNvPr>
          <p:cNvSpPr>
            <a:spLocks noGrp="1"/>
          </p:cNvSpPr>
          <p:nvPr>
            <p:ph type="title"/>
          </p:nvPr>
        </p:nvSpPr>
        <p:spPr>
          <a:xfrm>
            <a:off x="1130271" y="1193800"/>
            <a:ext cx="3193050" cy="4699000"/>
          </a:xfrm>
        </p:spPr>
        <p:txBody>
          <a:bodyPr anchor="ctr">
            <a:normAutofit/>
          </a:bodyPr>
          <a:lstStyle/>
          <a:p>
            <a:r>
              <a:rPr lang="en-GB" sz="3000" dirty="0">
                <a:effectLst/>
                <a:latin typeface="Helvetica" pitchFamily="2" charset="0"/>
              </a:rPr>
              <a:t>Data Visualization</a:t>
            </a:r>
            <a:endParaRPr lang="en-US" sz="3000" dirty="0"/>
          </a:p>
        </p:txBody>
      </p:sp>
      <p:cxnSp>
        <p:nvCxnSpPr>
          <p:cNvPr id="47" name="Straight Connector 4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3BCD40-830F-F897-3FC3-0E0B9B0FDE7E}"/>
              </a:ext>
            </a:extLst>
          </p:cNvPr>
          <p:cNvSpPr>
            <a:spLocks noGrp="1"/>
          </p:cNvSpPr>
          <p:nvPr>
            <p:ph idx="1"/>
          </p:nvPr>
        </p:nvSpPr>
        <p:spPr>
          <a:xfrm>
            <a:off x="4976636" y="1193800"/>
            <a:ext cx="6085091" cy="4699000"/>
          </a:xfrm>
        </p:spPr>
        <p:txBody>
          <a:bodyPr anchor="ctr">
            <a:normAutofit fontScale="77500" lnSpcReduction="20000"/>
          </a:bodyPr>
          <a:lstStyle/>
          <a:p>
            <a:pPr marL="0" indent="0">
              <a:lnSpc>
                <a:spcPct val="110000"/>
              </a:lnSpc>
              <a:buNone/>
            </a:pPr>
            <a:r>
              <a:rPr lang="en-GB" sz="1200" dirty="0">
                <a:latin typeface="Consolas" panose="020B0609020204030204" pitchFamily="49" charset="0"/>
                <a:cs typeface="Consolas" panose="020B0609020204030204" pitchFamily="49" charset="0"/>
              </a:rPr>
              <a:t>To gain insights into the importance of each variable, multiple visualizations were created to explore relationships between key features and launch outcomes:</a:t>
            </a:r>
          </a:p>
          <a:p>
            <a:pPr>
              <a:lnSpc>
                <a:spcPct val="110000"/>
              </a:lnSpc>
              <a:buFont typeface="Arial" panose="020B0604020202020204" pitchFamily="34" charset="0"/>
              <a:buChar char="•"/>
            </a:pPr>
            <a:r>
              <a:rPr lang="en-GB" sz="1200" dirty="0" err="1">
                <a:latin typeface="Consolas" panose="020B0609020204030204" pitchFamily="49" charset="0"/>
                <a:cs typeface="Consolas" panose="020B0609020204030204" pitchFamily="49" charset="0"/>
              </a:rPr>
              <a:t>Analyzed</a:t>
            </a:r>
            <a:r>
              <a:rPr lang="en-GB" sz="1200" dirty="0">
                <a:latin typeface="Consolas" panose="020B0609020204030204" pitchFamily="49" charset="0"/>
                <a:cs typeface="Consolas" panose="020B0609020204030204" pitchFamily="49" charset="0"/>
              </a:rPr>
              <a:t> the relationship between </a:t>
            </a:r>
            <a:r>
              <a:rPr lang="en-GB" sz="1200" b="1" dirty="0">
                <a:latin typeface="Consolas" panose="020B0609020204030204" pitchFamily="49" charset="0"/>
                <a:cs typeface="Consolas" panose="020B0609020204030204" pitchFamily="49" charset="0"/>
              </a:rPr>
              <a:t>Flight Number and Outcome</a:t>
            </a:r>
            <a:r>
              <a:rPr lang="en-GB" sz="1200" dirty="0">
                <a:latin typeface="Consolas" panose="020B0609020204030204" pitchFamily="49" charset="0"/>
                <a:cs typeface="Consolas" panose="020B0609020204030204" pitchFamily="49" charset="0"/>
              </a:rPr>
              <a:t> to observe performance changes over successive launches.</a:t>
            </a:r>
          </a:p>
          <a:p>
            <a:pPr>
              <a:lnSpc>
                <a:spcPct val="110000"/>
              </a:lnSpc>
              <a:buFont typeface="Arial" panose="020B0604020202020204" pitchFamily="34" charset="0"/>
              <a:buChar char="•"/>
            </a:pPr>
            <a:r>
              <a:rPr lang="en-GB" sz="1200" dirty="0">
                <a:latin typeface="Consolas" panose="020B0609020204030204" pitchFamily="49" charset="0"/>
                <a:cs typeface="Consolas" panose="020B0609020204030204" pitchFamily="49" charset="0"/>
              </a:rPr>
              <a:t>Examined </a:t>
            </a:r>
            <a:r>
              <a:rPr lang="en-GB" sz="1200" b="1" dirty="0">
                <a:latin typeface="Consolas" panose="020B0609020204030204" pitchFamily="49" charset="0"/>
                <a:cs typeface="Consolas" panose="020B0609020204030204" pitchFamily="49" charset="0"/>
              </a:rPr>
              <a:t>Flight Number and Launch Site</a:t>
            </a:r>
            <a:r>
              <a:rPr lang="en-GB" sz="1200" dirty="0">
                <a:latin typeface="Consolas" panose="020B0609020204030204" pitchFamily="49" charset="0"/>
                <a:cs typeface="Consolas" panose="020B0609020204030204" pitchFamily="49" charset="0"/>
              </a:rPr>
              <a:t> to identify operational patterns across different launch locations.</a:t>
            </a:r>
          </a:p>
          <a:p>
            <a:pPr>
              <a:lnSpc>
                <a:spcPct val="110000"/>
              </a:lnSpc>
              <a:buFont typeface="Arial" panose="020B0604020202020204" pitchFamily="34" charset="0"/>
              <a:buChar char="•"/>
            </a:pPr>
            <a:r>
              <a:rPr lang="en-GB" sz="1200" dirty="0">
                <a:latin typeface="Consolas" panose="020B0609020204030204" pitchFamily="49" charset="0"/>
                <a:cs typeface="Consolas" panose="020B0609020204030204" pitchFamily="49" charset="0"/>
              </a:rPr>
              <a:t>Explored </a:t>
            </a:r>
            <a:r>
              <a:rPr lang="en-GB" sz="1200" b="1" dirty="0">
                <a:latin typeface="Consolas" panose="020B0609020204030204" pitchFamily="49" charset="0"/>
                <a:cs typeface="Consolas" panose="020B0609020204030204" pitchFamily="49" charset="0"/>
              </a:rPr>
              <a:t>Payload Mass and Launch Site</a:t>
            </a:r>
            <a:r>
              <a:rPr lang="en-GB" sz="1200" dirty="0">
                <a:latin typeface="Consolas" panose="020B0609020204030204" pitchFamily="49" charset="0"/>
                <a:cs typeface="Consolas" panose="020B0609020204030204" pitchFamily="49" charset="0"/>
              </a:rPr>
              <a:t> to assess how payload size varies by launch facility.</a:t>
            </a:r>
          </a:p>
          <a:p>
            <a:pPr>
              <a:lnSpc>
                <a:spcPct val="110000"/>
              </a:lnSpc>
              <a:buFont typeface="Arial" panose="020B0604020202020204" pitchFamily="34" charset="0"/>
              <a:buChar char="•"/>
            </a:pPr>
            <a:r>
              <a:rPr lang="en-GB" sz="1200" dirty="0">
                <a:latin typeface="Consolas" panose="020B0609020204030204" pitchFamily="49" charset="0"/>
                <a:cs typeface="Consolas" panose="020B0609020204030204" pitchFamily="49" charset="0"/>
              </a:rPr>
              <a:t>Investigated </a:t>
            </a:r>
            <a:r>
              <a:rPr lang="en-GB" sz="1200" b="1" dirty="0">
                <a:latin typeface="Consolas" panose="020B0609020204030204" pitchFamily="49" charset="0"/>
                <a:cs typeface="Consolas" panose="020B0609020204030204" pitchFamily="49" charset="0"/>
              </a:rPr>
              <a:t>Orbit Type and Outcome</a:t>
            </a:r>
            <a:r>
              <a:rPr lang="en-GB" sz="1200" dirty="0">
                <a:latin typeface="Consolas" panose="020B0609020204030204" pitchFamily="49" charset="0"/>
                <a:cs typeface="Consolas" panose="020B0609020204030204" pitchFamily="49" charset="0"/>
              </a:rPr>
              <a:t> to determine whether certain orbits are associated with higher landing success rates.</a:t>
            </a:r>
          </a:p>
          <a:p>
            <a:pPr>
              <a:lnSpc>
                <a:spcPct val="110000"/>
              </a:lnSpc>
              <a:buFont typeface="Arial" panose="020B0604020202020204" pitchFamily="34" charset="0"/>
              <a:buChar char="•"/>
            </a:pPr>
            <a:r>
              <a:rPr lang="en-GB" sz="1200" dirty="0">
                <a:latin typeface="Consolas" panose="020B0609020204030204" pitchFamily="49" charset="0"/>
                <a:cs typeface="Consolas" panose="020B0609020204030204" pitchFamily="49" charset="0"/>
              </a:rPr>
              <a:t>Visualized </a:t>
            </a:r>
            <a:r>
              <a:rPr lang="en-GB" sz="1200" b="1" dirty="0">
                <a:latin typeface="Consolas" panose="020B0609020204030204" pitchFamily="49" charset="0"/>
                <a:cs typeface="Consolas" panose="020B0609020204030204" pitchFamily="49" charset="0"/>
              </a:rPr>
              <a:t>Flight Number and Orbit</a:t>
            </a:r>
            <a:r>
              <a:rPr lang="en-GB" sz="1200" dirty="0">
                <a:latin typeface="Consolas" panose="020B0609020204030204" pitchFamily="49" charset="0"/>
                <a:cs typeface="Consolas" panose="020B0609020204030204" pitchFamily="49" charset="0"/>
              </a:rPr>
              <a:t> to study mission progression and orbit usage over time.</a:t>
            </a:r>
          </a:p>
          <a:p>
            <a:pPr>
              <a:lnSpc>
                <a:spcPct val="110000"/>
              </a:lnSpc>
              <a:buFont typeface="Arial" panose="020B0604020202020204" pitchFamily="34" charset="0"/>
              <a:buChar char="•"/>
            </a:pPr>
            <a:r>
              <a:rPr lang="en-GB" sz="1200" dirty="0" err="1">
                <a:latin typeface="Consolas" panose="020B0609020204030204" pitchFamily="49" charset="0"/>
                <a:cs typeface="Consolas" panose="020B0609020204030204" pitchFamily="49" charset="0"/>
              </a:rPr>
              <a:t>Analyzed</a:t>
            </a:r>
            <a:r>
              <a:rPr lang="en-GB" sz="1200" dirty="0">
                <a:latin typeface="Consolas" panose="020B0609020204030204" pitchFamily="49" charset="0"/>
                <a:cs typeface="Consolas" panose="020B0609020204030204" pitchFamily="49" charset="0"/>
              </a:rPr>
              <a:t> </a:t>
            </a:r>
            <a:r>
              <a:rPr lang="en-GB" sz="1200" b="1" dirty="0">
                <a:latin typeface="Consolas" panose="020B0609020204030204" pitchFamily="49" charset="0"/>
                <a:cs typeface="Consolas" panose="020B0609020204030204" pitchFamily="49" charset="0"/>
              </a:rPr>
              <a:t>Payload Mass and Orbit</a:t>
            </a:r>
            <a:r>
              <a:rPr lang="en-GB" sz="1200" dirty="0">
                <a:latin typeface="Consolas" panose="020B0609020204030204" pitchFamily="49" charset="0"/>
                <a:cs typeface="Consolas" panose="020B0609020204030204" pitchFamily="49" charset="0"/>
              </a:rPr>
              <a:t> to understand how payload requirements differ across orbit types.</a:t>
            </a:r>
          </a:p>
          <a:p>
            <a:pPr>
              <a:lnSpc>
                <a:spcPct val="110000"/>
              </a:lnSpc>
              <a:buFont typeface="Arial" panose="020B0604020202020204" pitchFamily="34" charset="0"/>
              <a:buChar char="•"/>
            </a:pPr>
            <a:r>
              <a:rPr lang="en-GB" sz="1200" dirty="0">
                <a:latin typeface="Consolas" panose="020B0609020204030204" pitchFamily="49" charset="0"/>
                <a:cs typeface="Consolas" panose="020B0609020204030204" pitchFamily="49" charset="0"/>
              </a:rPr>
              <a:t>Evaluated the </a:t>
            </a:r>
            <a:r>
              <a:rPr lang="en-GB" sz="1200" b="1" dirty="0">
                <a:latin typeface="Consolas" panose="020B0609020204030204" pitchFamily="49" charset="0"/>
                <a:cs typeface="Consolas" panose="020B0609020204030204" pitchFamily="49" charset="0"/>
              </a:rPr>
              <a:t>Yearly Success Rate</a:t>
            </a:r>
            <a:r>
              <a:rPr lang="en-GB" sz="1200" dirty="0">
                <a:latin typeface="Consolas" panose="020B0609020204030204" pitchFamily="49" charset="0"/>
                <a:cs typeface="Consolas" panose="020B0609020204030204" pitchFamily="49" charset="0"/>
              </a:rPr>
              <a:t> to identify long-term trends in Falcon 9 landing performance.</a:t>
            </a:r>
          </a:p>
          <a:p>
            <a:pPr>
              <a:lnSpc>
                <a:spcPct val="110000"/>
              </a:lnSpc>
            </a:pPr>
            <a:r>
              <a:rPr lang="en-GB" sz="1200" b="1" dirty="0">
                <a:latin typeface="Consolas" panose="020B0609020204030204" pitchFamily="49" charset="0"/>
                <a:cs typeface="Consolas" panose="020B0609020204030204" pitchFamily="49" charset="0"/>
              </a:rPr>
              <a:t>Feature Engineering</a:t>
            </a:r>
          </a:p>
          <a:p>
            <a:pPr lvl="1">
              <a:lnSpc>
                <a:spcPct val="110000"/>
              </a:lnSpc>
            </a:pPr>
            <a:r>
              <a:rPr lang="en-GB" sz="1200" dirty="0">
                <a:latin typeface="Consolas" panose="020B0609020204030204" pitchFamily="49" charset="0"/>
                <a:cs typeface="Consolas" panose="020B0609020204030204" pitchFamily="49" charset="0"/>
              </a:rPr>
              <a:t>Expanded categorical variables (such as launch site and orbit type) into </a:t>
            </a:r>
            <a:r>
              <a:rPr lang="en-GB" sz="1200" b="1" dirty="0">
                <a:latin typeface="Consolas" panose="020B0609020204030204" pitchFamily="49" charset="0"/>
                <a:cs typeface="Consolas" panose="020B0609020204030204" pitchFamily="49" charset="0"/>
              </a:rPr>
              <a:t>dummy variables</a:t>
            </a:r>
            <a:r>
              <a:rPr lang="en-GB" sz="1200" dirty="0">
                <a:latin typeface="Consolas" panose="020B0609020204030204" pitchFamily="49" charset="0"/>
                <a:cs typeface="Consolas" panose="020B0609020204030204" pitchFamily="49" charset="0"/>
              </a:rPr>
              <a:t> using one-hot encoding.</a:t>
            </a:r>
          </a:p>
          <a:p>
            <a:pPr lvl="1">
              <a:lnSpc>
                <a:spcPct val="110000"/>
              </a:lnSpc>
            </a:pPr>
            <a:r>
              <a:rPr lang="en-GB" sz="1200" dirty="0">
                <a:latin typeface="Consolas" panose="020B0609020204030204" pitchFamily="49" charset="0"/>
                <a:cs typeface="Consolas" panose="020B0609020204030204" pitchFamily="49" charset="0"/>
              </a:rPr>
              <a:t>Prepared the dataset for machine learning models by transforming categorical features into numerical representations.</a:t>
            </a:r>
          </a:p>
          <a:p>
            <a:pPr>
              <a:lnSpc>
                <a:spcPct val="110000"/>
              </a:lnSpc>
            </a:pPr>
            <a:r>
              <a:rPr lang="en-GB" sz="1200" b="1" dirty="0">
                <a:latin typeface="Consolas" panose="020B0609020204030204" pitchFamily="49" charset="0"/>
                <a:cs typeface="Consolas" panose="020B0609020204030204" pitchFamily="49" charset="0"/>
              </a:rPr>
              <a:t>Data Preparation</a:t>
            </a:r>
          </a:p>
          <a:p>
            <a:pPr lvl="1">
              <a:lnSpc>
                <a:spcPct val="110000"/>
              </a:lnSpc>
            </a:pPr>
            <a:r>
              <a:rPr lang="en-GB" sz="1200" dirty="0">
                <a:latin typeface="Consolas" panose="020B0609020204030204" pitchFamily="49" charset="0"/>
                <a:cs typeface="Consolas" panose="020B0609020204030204" pitchFamily="49" charset="0"/>
              </a:rPr>
              <a:t>Converted numerical columns to </a:t>
            </a:r>
            <a:r>
              <a:rPr lang="en-GB" sz="1200" b="1" dirty="0">
                <a:latin typeface="Consolas" panose="020B0609020204030204" pitchFamily="49" charset="0"/>
                <a:cs typeface="Consolas" panose="020B0609020204030204" pitchFamily="49" charset="0"/>
              </a:rPr>
              <a:t>float64</a:t>
            </a:r>
            <a:r>
              <a:rPr lang="en-GB" sz="1200" dirty="0">
                <a:latin typeface="Consolas" panose="020B0609020204030204" pitchFamily="49" charset="0"/>
                <a:cs typeface="Consolas" panose="020B0609020204030204" pitchFamily="49" charset="0"/>
              </a:rPr>
              <a:t> data type to ensure compatibility with machine learning algorithms.</a:t>
            </a:r>
          </a:p>
          <a:p>
            <a:pPr lvl="1">
              <a:lnSpc>
                <a:spcPct val="110000"/>
              </a:lnSpc>
            </a:pPr>
            <a:r>
              <a:rPr lang="en-GB" sz="1200" dirty="0">
                <a:latin typeface="Consolas" panose="020B0609020204030204" pitchFamily="49" charset="0"/>
                <a:cs typeface="Consolas" panose="020B0609020204030204" pitchFamily="49" charset="0"/>
              </a:rPr>
              <a:t>Verified data consistency and finalized the dataset for model training and evaluation.</a:t>
            </a:r>
          </a:p>
          <a:p>
            <a:pPr>
              <a:lnSpc>
                <a:spcPct val="110000"/>
              </a:lnSpc>
            </a:pPr>
            <a:endParaRPr lang="en-US" sz="800" dirty="0"/>
          </a:p>
        </p:txBody>
      </p:sp>
      <p:sp>
        <p:nvSpPr>
          <p:cNvPr id="4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3729446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
            <a:extLst>
              <a:ext uri="{FF2B5EF4-FFF2-40B4-BE49-F238E27FC236}">
                <a16:creationId xmlns:a16="http://schemas.microsoft.com/office/drawing/2014/main" id="{F2B76A0D-6231-6227-B6D4-9022401E3690}"/>
              </a:ext>
            </a:extLst>
          </p:cNvPr>
          <p:cNvPicPr>
            <a:picLocks noChangeAspect="1"/>
          </p:cNvPicPr>
          <p:nvPr/>
        </p:nvPicPr>
        <p:blipFill>
          <a:blip r:embed="rId2">
            <a:alphaModFix amt="50000"/>
          </a:blip>
          <a:srcRect t="8378" r="-1" b="1619"/>
          <a:stretch>
            <a:fillRect/>
          </a:stretch>
        </p:blipFill>
        <p:spPr>
          <a:xfrm>
            <a:off x="-290251" y="10"/>
            <a:ext cx="12191695" cy="6857990"/>
          </a:xfrm>
          <a:prstGeom prst="rect">
            <a:avLst/>
          </a:prstGeom>
        </p:spPr>
      </p:pic>
      <p:sp>
        <p:nvSpPr>
          <p:cNvPr id="35"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3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5B15B32-B416-FE81-3F94-B41FA717FDCD}"/>
              </a:ext>
            </a:extLst>
          </p:cNvPr>
          <p:cNvSpPr>
            <a:spLocks noGrp="1"/>
          </p:cNvSpPr>
          <p:nvPr>
            <p:ph type="title"/>
          </p:nvPr>
        </p:nvSpPr>
        <p:spPr>
          <a:xfrm>
            <a:off x="1130271" y="1193800"/>
            <a:ext cx="3193050" cy="4699000"/>
          </a:xfrm>
        </p:spPr>
        <p:txBody>
          <a:bodyPr anchor="ctr">
            <a:normAutofit/>
          </a:bodyPr>
          <a:lstStyle/>
          <a:p>
            <a:r>
              <a:rPr lang="en-GB" b="1" dirty="0"/>
              <a:t>SQL Queries Used</a:t>
            </a:r>
            <a:br>
              <a:rPr lang="en-GB" dirty="0">
                <a:effectLst/>
                <a:latin typeface="Helvetica" pitchFamily="2" charset="0"/>
              </a:rPr>
            </a:br>
            <a:endParaRPr lang="en-US" dirty="0"/>
          </a:p>
        </p:txBody>
      </p:sp>
      <p:cxnSp>
        <p:nvCxnSpPr>
          <p:cNvPr id="41" name="Straight Connector 4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28" name="Content Placeholder 2">
            <a:extLst>
              <a:ext uri="{FF2B5EF4-FFF2-40B4-BE49-F238E27FC236}">
                <a16:creationId xmlns:a16="http://schemas.microsoft.com/office/drawing/2014/main" id="{0EC5FA07-8765-1431-8DE3-8808739F6579}"/>
              </a:ext>
            </a:extLst>
          </p:cNvPr>
          <p:cNvGraphicFramePr>
            <a:graphicFrameLocks noGrp="1"/>
          </p:cNvGraphicFramePr>
          <p:nvPr>
            <p:ph idx="1"/>
            <p:extLst>
              <p:ext uri="{D42A27DB-BD31-4B8C-83A1-F6EECF244321}">
                <p14:modId xmlns:p14="http://schemas.microsoft.com/office/powerpoint/2010/main" val="1070530981"/>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49988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B7B8780A-1EB5-4FEB-ABA3-69C1981E2A23}"/>
              </a:ext>
            </a:extLst>
          </p:cNvPr>
          <p:cNvPicPr>
            <a:picLocks noChangeAspect="1"/>
          </p:cNvPicPr>
          <p:nvPr/>
        </p:nvPicPr>
        <p:blipFill>
          <a:blip r:embed="rId2"/>
          <a:srcRect l="17593" r="25955" b="1"/>
          <a:stretch>
            <a:fillRect/>
          </a:stretch>
        </p:blipFill>
        <p:spPr>
          <a:xfrm>
            <a:off x="2" y="10"/>
            <a:ext cx="7554138" cy="6857990"/>
          </a:xfrm>
          <a:prstGeom prst="rect">
            <a:avLst/>
          </a:prstGeom>
        </p:spPr>
      </p:pic>
      <p:sp>
        <p:nvSpPr>
          <p:cNvPr id="38" name="Rectangle 37">
            <a:extLst>
              <a:ext uri="{FF2B5EF4-FFF2-40B4-BE49-F238E27FC236}">
                <a16:creationId xmlns:a16="http://schemas.microsoft.com/office/drawing/2014/main" id="{E20FCAD1-04A9-48A1-B290-9823D28DD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6753"/>
            <a:ext cx="5710296" cy="5572810"/>
          </a:xfrm>
          <a:prstGeom prst="rect">
            <a:avLst/>
          </a:prstGeom>
          <a:solidFill>
            <a:srgbClr val="000001">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26E153B-A73E-4BA8-8B6E-D0520BCC90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5988" y="1847088"/>
            <a:ext cx="4226382" cy="0"/>
          </a:xfrm>
          <a:prstGeom prst="line">
            <a:avLst/>
          </a:prstGeom>
          <a:ln w="31750">
            <a:solidFill>
              <a:srgbClr val="F5410E"/>
            </a:solidFill>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558DD65-C03C-217C-C7C8-ED2A3E8B4D76}"/>
              </a:ext>
            </a:extLst>
          </p:cNvPr>
          <p:cNvSpPr>
            <a:spLocks noGrp="1"/>
          </p:cNvSpPr>
          <p:nvPr>
            <p:ph type="title"/>
          </p:nvPr>
        </p:nvSpPr>
        <p:spPr>
          <a:xfrm>
            <a:off x="1305989" y="804519"/>
            <a:ext cx="4226381" cy="1049235"/>
          </a:xfrm>
        </p:spPr>
        <p:txBody>
          <a:bodyPr anchor="t">
            <a:normAutofit/>
          </a:bodyPr>
          <a:lstStyle/>
          <a:p>
            <a:r>
              <a:rPr lang="en-GB" sz="2200">
                <a:solidFill>
                  <a:srgbClr val="FFFFFE"/>
                </a:solidFill>
                <a:effectLst/>
                <a:latin typeface="Helvetica" pitchFamily="2" charset="0"/>
              </a:rPr>
              <a:t>Interactive Map </a:t>
            </a:r>
            <a:br>
              <a:rPr lang="en-GB" sz="2200">
                <a:solidFill>
                  <a:srgbClr val="FFFFFE"/>
                </a:solidFill>
                <a:effectLst/>
                <a:latin typeface="Helvetica" pitchFamily="2" charset="0"/>
              </a:rPr>
            </a:br>
            <a:r>
              <a:rPr lang="en-GB" sz="2200">
                <a:solidFill>
                  <a:srgbClr val="FFFFFE"/>
                </a:solidFill>
                <a:effectLst/>
                <a:latin typeface="Helvetica" pitchFamily="2" charset="0"/>
              </a:rPr>
              <a:t>with Folium</a:t>
            </a:r>
            <a:br>
              <a:rPr lang="en-GB" sz="2200">
                <a:solidFill>
                  <a:srgbClr val="FFFFFE"/>
                </a:solidFill>
                <a:effectLst/>
                <a:latin typeface="Helvetica" pitchFamily="2" charset="0"/>
              </a:rPr>
            </a:br>
            <a:endParaRPr lang="en-US" sz="2200">
              <a:solidFill>
                <a:srgbClr val="FFFFFE"/>
              </a:solidFill>
            </a:endParaRPr>
          </a:p>
        </p:txBody>
      </p:sp>
      <p:sp>
        <p:nvSpPr>
          <p:cNvPr id="3" name="Content Placeholder 2">
            <a:extLst>
              <a:ext uri="{FF2B5EF4-FFF2-40B4-BE49-F238E27FC236}">
                <a16:creationId xmlns:a16="http://schemas.microsoft.com/office/drawing/2014/main" id="{26D4BC1A-2E08-3C90-68E7-23CB2EE76B28}"/>
              </a:ext>
            </a:extLst>
          </p:cNvPr>
          <p:cNvSpPr>
            <a:spLocks noGrp="1"/>
          </p:cNvSpPr>
          <p:nvPr>
            <p:ph idx="1"/>
          </p:nvPr>
        </p:nvSpPr>
        <p:spPr>
          <a:xfrm>
            <a:off x="1305989" y="2015732"/>
            <a:ext cx="4226381" cy="4026420"/>
          </a:xfrm>
        </p:spPr>
        <p:txBody>
          <a:bodyPr anchor="t">
            <a:normAutofit/>
          </a:bodyPr>
          <a:lstStyle/>
          <a:p>
            <a:pPr>
              <a:lnSpc>
                <a:spcPct val="110000"/>
              </a:lnSpc>
              <a:buClr>
                <a:srgbClr val="F5410E"/>
              </a:buClr>
              <a:buFont typeface="Arial" panose="020B0604020202020204" pitchFamily="34" charset="0"/>
              <a:buChar char="•"/>
            </a:pPr>
            <a:r>
              <a:rPr lang="en-GB" sz="1600">
                <a:solidFill>
                  <a:srgbClr val="FFFFFE"/>
                </a:solidFill>
                <a:latin typeface="Consolas" panose="020B0609020204030204" pitchFamily="49" charset="0"/>
                <a:cs typeface="Consolas" panose="020B0609020204030204" pitchFamily="49" charset="0"/>
              </a:rPr>
              <a:t>Identified geographical patterns in the data by visualizing launch-related information on a map.</a:t>
            </a:r>
          </a:p>
          <a:p>
            <a:pPr>
              <a:lnSpc>
                <a:spcPct val="110000"/>
              </a:lnSpc>
              <a:buClr>
                <a:srgbClr val="F5410E"/>
              </a:buClr>
              <a:buFont typeface="Arial" panose="020B0604020202020204" pitchFamily="34" charset="0"/>
              <a:buChar char="•"/>
            </a:pPr>
            <a:r>
              <a:rPr lang="en-GB" sz="1600">
                <a:solidFill>
                  <a:srgbClr val="FFFFFE"/>
                </a:solidFill>
                <a:latin typeface="Consolas" panose="020B0609020204030204" pitchFamily="49" charset="0"/>
                <a:cs typeface="Consolas" panose="020B0609020204030204" pitchFamily="49" charset="0"/>
              </a:rPr>
              <a:t>Marked </a:t>
            </a:r>
            <a:r>
              <a:rPr lang="en-GB" sz="1600" b="1">
                <a:solidFill>
                  <a:srgbClr val="FFFFFE"/>
                </a:solidFill>
                <a:latin typeface="Consolas" panose="020B0609020204030204" pitchFamily="49" charset="0"/>
                <a:cs typeface="Consolas" panose="020B0609020204030204" pitchFamily="49" charset="0"/>
              </a:rPr>
              <a:t>all launch sites</a:t>
            </a:r>
            <a:r>
              <a:rPr lang="en-GB" sz="1600">
                <a:solidFill>
                  <a:srgbClr val="FFFFFE"/>
                </a:solidFill>
                <a:latin typeface="Consolas" panose="020B0609020204030204" pitchFamily="49" charset="0"/>
                <a:cs typeface="Consolas" panose="020B0609020204030204" pitchFamily="49" charset="0"/>
              </a:rPr>
              <a:t> to provide an overview of their geographic distribution.</a:t>
            </a:r>
          </a:p>
          <a:p>
            <a:pPr>
              <a:lnSpc>
                <a:spcPct val="110000"/>
              </a:lnSpc>
              <a:buClr>
                <a:srgbClr val="F5410E"/>
              </a:buClr>
              <a:buFont typeface="Arial" panose="020B0604020202020204" pitchFamily="34" charset="0"/>
              <a:buChar char="•"/>
            </a:pPr>
            <a:r>
              <a:rPr lang="en-GB" sz="1600">
                <a:solidFill>
                  <a:srgbClr val="FFFFFE"/>
                </a:solidFill>
                <a:latin typeface="Consolas" panose="020B0609020204030204" pitchFamily="49" charset="0"/>
                <a:cs typeface="Consolas" panose="020B0609020204030204" pitchFamily="49" charset="0"/>
              </a:rPr>
              <a:t>Displayed </a:t>
            </a:r>
            <a:r>
              <a:rPr lang="en-GB" sz="1600" b="1">
                <a:solidFill>
                  <a:srgbClr val="FFFFFE"/>
                </a:solidFill>
                <a:latin typeface="Consolas" panose="020B0609020204030204" pitchFamily="49" charset="0"/>
                <a:cs typeface="Consolas" panose="020B0609020204030204" pitchFamily="49" charset="0"/>
              </a:rPr>
              <a:t>successful and failed launches</a:t>
            </a:r>
            <a:r>
              <a:rPr lang="en-GB" sz="1600">
                <a:solidFill>
                  <a:srgbClr val="FFFFFE"/>
                </a:solidFill>
                <a:latin typeface="Consolas" panose="020B0609020204030204" pitchFamily="49" charset="0"/>
                <a:cs typeface="Consolas" panose="020B0609020204030204" pitchFamily="49" charset="0"/>
              </a:rPr>
              <a:t> to examine spatial differences in launch outcomes.</a:t>
            </a:r>
          </a:p>
          <a:p>
            <a:pPr>
              <a:lnSpc>
                <a:spcPct val="110000"/>
              </a:lnSpc>
              <a:buClr>
                <a:srgbClr val="F5410E"/>
              </a:buClr>
              <a:buFont typeface="Arial" panose="020B0604020202020204" pitchFamily="34" charset="0"/>
              <a:buChar char="•"/>
            </a:pPr>
            <a:r>
              <a:rPr lang="en-GB" sz="1600">
                <a:solidFill>
                  <a:srgbClr val="FFFFFE"/>
                </a:solidFill>
                <a:latin typeface="Consolas" panose="020B0609020204030204" pitchFamily="49" charset="0"/>
                <a:cs typeface="Consolas" panose="020B0609020204030204" pitchFamily="49" charset="0"/>
              </a:rPr>
              <a:t>Visualized the </a:t>
            </a:r>
            <a:r>
              <a:rPr lang="en-GB" sz="1600" b="1">
                <a:solidFill>
                  <a:srgbClr val="FFFFFE"/>
                </a:solidFill>
                <a:latin typeface="Consolas" panose="020B0609020204030204" pitchFamily="49" charset="0"/>
                <a:cs typeface="Consolas" panose="020B0609020204030204" pitchFamily="49" charset="0"/>
              </a:rPr>
              <a:t>distances between launch sites and nearby landmarks</a:t>
            </a:r>
            <a:r>
              <a:rPr lang="en-GB" sz="1600">
                <a:solidFill>
                  <a:srgbClr val="FFFFFE"/>
                </a:solidFill>
                <a:latin typeface="Consolas" panose="020B0609020204030204" pitchFamily="49" charset="0"/>
                <a:cs typeface="Consolas" panose="020B0609020204030204" pitchFamily="49" charset="0"/>
              </a:rPr>
              <a:t> to explore potential geographical or operational influences.</a:t>
            </a:r>
          </a:p>
          <a:p>
            <a:pPr>
              <a:lnSpc>
                <a:spcPct val="110000"/>
              </a:lnSpc>
              <a:buClr>
                <a:srgbClr val="F5410E"/>
              </a:buClr>
            </a:pPr>
            <a:endParaRPr lang="en-US" sz="1600">
              <a:solidFill>
                <a:srgbClr val="FFFFFE"/>
              </a:solidFill>
            </a:endParaRPr>
          </a:p>
        </p:txBody>
      </p:sp>
      <p:pic>
        <p:nvPicPr>
          <p:cNvPr id="8" name="Picture 7" descr="A map with circles and dots&#10;&#10;Description automatically generated">
            <a:extLst>
              <a:ext uri="{FF2B5EF4-FFF2-40B4-BE49-F238E27FC236}">
                <a16:creationId xmlns:a16="http://schemas.microsoft.com/office/drawing/2014/main" id="{12B68CAF-0D46-533C-5D39-82C43E88DB2E}"/>
              </a:ext>
            </a:extLst>
          </p:cNvPr>
          <p:cNvPicPr>
            <a:picLocks noChangeAspect="1"/>
          </p:cNvPicPr>
          <p:nvPr/>
        </p:nvPicPr>
        <p:blipFill>
          <a:blip r:embed="rId3"/>
          <a:srcRect l="17246" r="45064" b="-1"/>
          <a:stretch>
            <a:fillRect/>
          </a:stretch>
        </p:blipFill>
        <p:spPr>
          <a:xfrm>
            <a:off x="7554139" y="10"/>
            <a:ext cx="4636321" cy="6857990"/>
          </a:xfrm>
          <a:prstGeom prst="rect">
            <a:avLst/>
          </a:prstGeom>
        </p:spPr>
      </p:pic>
    </p:spTree>
    <p:extLst>
      <p:ext uri="{BB962C8B-B14F-4D97-AF65-F5344CB8AC3E}">
        <p14:creationId xmlns:p14="http://schemas.microsoft.com/office/powerpoint/2010/main" val="139599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D6536DF3-391E-4E2E-995B-B80E3C2B1E99}"/>
              </a:ext>
            </a:extLst>
          </p:cNvPr>
          <p:cNvPicPr>
            <a:picLocks noChangeAspect="1"/>
          </p:cNvPicPr>
          <p:nvPr/>
        </p:nvPicPr>
        <p:blipFill>
          <a:blip r:embed="rId2">
            <a:alphaModFix amt="50000"/>
            <a:grayscl/>
          </a:blip>
          <a:srcRect t="9998" r="-1" b="-1"/>
          <a:stretch>
            <a:fillRect/>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DB4E32F-5275-EBDB-4849-8A93247FD4E6}"/>
              </a:ext>
            </a:extLst>
          </p:cNvPr>
          <p:cNvSpPr>
            <a:spLocks noGrp="1"/>
          </p:cNvSpPr>
          <p:nvPr>
            <p:ph type="title"/>
          </p:nvPr>
        </p:nvSpPr>
        <p:spPr>
          <a:xfrm>
            <a:off x="1130271" y="1193800"/>
            <a:ext cx="3193050" cy="4699000"/>
          </a:xfrm>
        </p:spPr>
        <p:txBody>
          <a:bodyPr anchor="ctr">
            <a:normAutofit/>
          </a:bodyPr>
          <a:lstStyle/>
          <a:p>
            <a:r>
              <a:rPr lang="en-GB" dirty="0">
                <a:effectLst/>
                <a:latin typeface="Helvetica" pitchFamily="2" charset="0"/>
              </a:rPr>
              <a:t>Build a Dashboard with </a:t>
            </a:r>
            <a:r>
              <a:rPr lang="en-GB" dirty="0" err="1">
                <a:effectLst/>
                <a:latin typeface="Helvetica" pitchFamily="2" charset="0"/>
              </a:rPr>
              <a:t>Plotly</a:t>
            </a:r>
            <a:r>
              <a:rPr lang="en-GB" dirty="0">
                <a:effectLst/>
                <a:latin typeface="Helvetica" pitchFamily="2" charset="0"/>
              </a:rPr>
              <a:t> Dash</a:t>
            </a:r>
            <a:br>
              <a:rPr lang="en-GB" dirty="0">
                <a:effectLst/>
                <a:latin typeface="Helvetica" pitchFamily="2" charset="0"/>
              </a:rPr>
            </a:br>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67CDB2-F5A4-C31E-5D50-15BF16F8B40A}"/>
              </a:ext>
            </a:extLst>
          </p:cNvPr>
          <p:cNvSpPr>
            <a:spLocks noGrp="1"/>
          </p:cNvSpPr>
          <p:nvPr>
            <p:ph idx="1"/>
          </p:nvPr>
        </p:nvSpPr>
        <p:spPr>
          <a:xfrm>
            <a:off x="4976636" y="1193800"/>
            <a:ext cx="6085091" cy="4699000"/>
          </a:xfrm>
        </p:spPr>
        <p:txBody>
          <a:bodyPr anchor="ctr">
            <a:normAutofit fontScale="92500"/>
          </a:bodyPr>
          <a:lstStyle/>
          <a:p>
            <a:pPr>
              <a:lnSpc>
                <a:spcPct val="110000"/>
              </a:lnSpc>
            </a:pPr>
            <a:r>
              <a:rPr lang="en-GB" sz="1300" dirty="0">
                <a:latin typeface="Consolas" panose="020B0609020204030204" pitchFamily="49" charset="0"/>
                <a:cs typeface="Consolas" panose="020B0609020204030204" pitchFamily="49" charset="0"/>
              </a:rPr>
              <a:t>To enable interactive exploration of the data, a </a:t>
            </a:r>
            <a:r>
              <a:rPr lang="en-GB" sz="1300" b="1" dirty="0" err="1">
                <a:latin typeface="Consolas" panose="020B0609020204030204" pitchFamily="49" charset="0"/>
                <a:cs typeface="Consolas" panose="020B0609020204030204" pitchFamily="49" charset="0"/>
              </a:rPr>
              <a:t>Plotly</a:t>
            </a:r>
            <a:r>
              <a:rPr lang="en-GB" sz="1300" b="1" dirty="0">
                <a:latin typeface="Consolas" panose="020B0609020204030204" pitchFamily="49" charset="0"/>
                <a:cs typeface="Consolas" panose="020B0609020204030204" pitchFamily="49" charset="0"/>
              </a:rPr>
              <a:t> Dash dashboard</a:t>
            </a:r>
            <a:r>
              <a:rPr lang="en-GB" sz="1300" dirty="0">
                <a:latin typeface="Consolas" panose="020B0609020204030204" pitchFamily="49" charset="0"/>
                <a:cs typeface="Consolas" panose="020B0609020204030204" pitchFamily="49" charset="0"/>
              </a:rPr>
              <a:t> was developed with the following components:</a:t>
            </a:r>
          </a:p>
          <a:p>
            <a:pPr>
              <a:lnSpc>
                <a:spcPct val="110000"/>
              </a:lnSpc>
              <a:buFont typeface="Arial" panose="020B0604020202020204" pitchFamily="34" charset="0"/>
              <a:buChar char="•"/>
            </a:pPr>
            <a:r>
              <a:rPr lang="en-GB" sz="1300" dirty="0">
                <a:latin typeface="Consolas" panose="020B0609020204030204" pitchFamily="49" charset="0"/>
                <a:cs typeface="Consolas" panose="020B0609020204030204" pitchFamily="49" charset="0"/>
              </a:rPr>
              <a:t>A </a:t>
            </a:r>
            <a:r>
              <a:rPr lang="en-GB" sz="1300" b="1" dirty="0">
                <a:latin typeface="Consolas" panose="020B0609020204030204" pitchFamily="49" charset="0"/>
                <a:cs typeface="Consolas" panose="020B0609020204030204" pitchFamily="49" charset="0"/>
              </a:rPr>
              <a:t>Launch Site dropdown selector</a:t>
            </a:r>
            <a:r>
              <a:rPr lang="en-GB" sz="1300" dirty="0">
                <a:latin typeface="Consolas" panose="020B0609020204030204" pitchFamily="49" charset="0"/>
                <a:cs typeface="Consolas" panose="020B0609020204030204" pitchFamily="49" charset="0"/>
              </a:rPr>
              <a:t>, which dynamically updates:</a:t>
            </a:r>
          </a:p>
          <a:p>
            <a:pPr>
              <a:lnSpc>
                <a:spcPct val="110000"/>
              </a:lnSpc>
              <a:buFont typeface="Arial" panose="020B0604020202020204" pitchFamily="34" charset="0"/>
              <a:buChar char="•"/>
            </a:pPr>
            <a:r>
              <a:rPr lang="en-GB" sz="1300" b="1" dirty="0">
                <a:latin typeface="Consolas" panose="020B0609020204030204" pitchFamily="49" charset="0"/>
                <a:cs typeface="Consolas" panose="020B0609020204030204" pitchFamily="49" charset="0"/>
              </a:rPr>
              <a:t>Pie Chart</a:t>
            </a:r>
            <a:endParaRPr lang="en-GB" sz="1300" dirty="0">
              <a:latin typeface="Consolas" panose="020B0609020204030204" pitchFamily="49" charset="0"/>
              <a:cs typeface="Consolas" panose="020B0609020204030204" pitchFamily="49" charset="0"/>
            </a:endParaRPr>
          </a:p>
          <a:p>
            <a:pPr lvl="1">
              <a:lnSpc>
                <a:spcPct val="110000"/>
              </a:lnSpc>
            </a:pPr>
            <a:r>
              <a:rPr lang="en-GB" sz="1300" dirty="0">
                <a:latin typeface="Consolas" panose="020B0609020204030204" pitchFamily="49" charset="0"/>
                <a:cs typeface="Consolas" panose="020B0609020204030204" pitchFamily="49" charset="0"/>
              </a:rPr>
              <a:t>When </a:t>
            </a:r>
            <a:r>
              <a:rPr lang="en-GB" sz="1300" b="1" dirty="0">
                <a:latin typeface="Consolas" panose="020B0609020204030204" pitchFamily="49" charset="0"/>
                <a:cs typeface="Consolas" panose="020B0609020204030204" pitchFamily="49" charset="0"/>
              </a:rPr>
              <a:t>all sites</a:t>
            </a:r>
            <a:r>
              <a:rPr lang="en-GB" sz="1300" dirty="0">
                <a:latin typeface="Consolas" panose="020B0609020204030204" pitchFamily="49" charset="0"/>
                <a:cs typeface="Consolas" panose="020B0609020204030204" pitchFamily="49" charset="0"/>
              </a:rPr>
              <a:t> are selected, the chart displays the distribution of successful launches across all launch sites.</a:t>
            </a:r>
          </a:p>
          <a:p>
            <a:pPr lvl="1">
              <a:lnSpc>
                <a:spcPct val="110000"/>
              </a:lnSpc>
            </a:pPr>
            <a:r>
              <a:rPr lang="en-GB" sz="1300" dirty="0">
                <a:latin typeface="Consolas" panose="020B0609020204030204" pitchFamily="49" charset="0"/>
                <a:cs typeface="Consolas" panose="020B0609020204030204" pitchFamily="49" charset="0"/>
              </a:rPr>
              <a:t>When a </a:t>
            </a:r>
            <a:r>
              <a:rPr lang="en-GB" sz="1300" b="1" dirty="0">
                <a:latin typeface="Consolas" panose="020B0609020204030204" pitchFamily="49" charset="0"/>
                <a:cs typeface="Consolas" panose="020B0609020204030204" pitchFamily="49" charset="0"/>
              </a:rPr>
              <a:t>specific launch site</a:t>
            </a:r>
            <a:r>
              <a:rPr lang="en-GB" sz="1300" dirty="0">
                <a:latin typeface="Consolas" panose="020B0609020204030204" pitchFamily="49" charset="0"/>
                <a:cs typeface="Consolas" panose="020B0609020204030204" pitchFamily="49" charset="0"/>
              </a:rPr>
              <a:t> is selected, the chart shows the proportion of successful versus failed launches for that site.</a:t>
            </a:r>
          </a:p>
          <a:p>
            <a:pPr>
              <a:lnSpc>
                <a:spcPct val="110000"/>
              </a:lnSpc>
              <a:buFont typeface="Arial" panose="020B0604020202020204" pitchFamily="34" charset="0"/>
              <a:buChar char="•"/>
            </a:pPr>
            <a:r>
              <a:rPr lang="en-GB" sz="1300" b="1" dirty="0">
                <a:latin typeface="Consolas" panose="020B0609020204030204" pitchFamily="49" charset="0"/>
                <a:cs typeface="Consolas" panose="020B0609020204030204" pitchFamily="49" charset="0"/>
              </a:rPr>
              <a:t>Scatter Plot</a:t>
            </a:r>
            <a:endParaRPr lang="en-GB" sz="1300" dirty="0">
              <a:latin typeface="Consolas" panose="020B0609020204030204" pitchFamily="49" charset="0"/>
              <a:cs typeface="Consolas" panose="020B0609020204030204" pitchFamily="49" charset="0"/>
            </a:endParaRPr>
          </a:p>
          <a:p>
            <a:pPr lvl="1">
              <a:lnSpc>
                <a:spcPct val="110000"/>
              </a:lnSpc>
            </a:pPr>
            <a:r>
              <a:rPr lang="en-GB" sz="1300" dirty="0">
                <a:latin typeface="Consolas" panose="020B0609020204030204" pitchFamily="49" charset="0"/>
                <a:cs typeface="Consolas" panose="020B0609020204030204" pitchFamily="49" charset="0"/>
              </a:rPr>
              <a:t>When </a:t>
            </a:r>
            <a:r>
              <a:rPr lang="en-GB" sz="1300" b="1" dirty="0">
                <a:latin typeface="Consolas" panose="020B0609020204030204" pitchFamily="49" charset="0"/>
                <a:cs typeface="Consolas" panose="020B0609020204030204" pitchFamily="49" charset="0"/>
              </a:rPr>
              <a:t>all sites</a:t>
            </a:r>
            <a:r>
              <a:rPr lang="en-GB" sz="1300" dirty="0">
                <a:latin typeface="Consolas" panose="020B0609020204030204" pitchFamily="49" charset="0"/>
                <a:cs typeface="Consolas" panose="020B0609020204030204" pitchFamily="49" charset="0"/>
              </a:rPr>
              <a:t> are selected, the plot visualizes launch outcomes based on payload mass and booster version across all sites.</a:t>
            </a:r>
          </a:p>
          <a:p>
            <a:pPr lvl="1">
              <a:lnSpc>
                <a:spcPct val="110000"/>
              </a:lnSpc>
            </a:pPr>
            <a:r>
              <a:rPr lang="en-GB" sz="1300" dirty="0">
                <a:latin typeface="Consolas" panose="020B0609020204030204" pitchFamily="49" charset="0"/>
                <a:cs typeface="Consolas" panose="020B0609020204030204" pitchFamily="49" charset="0"/>
              </a:rPr>
              <a:t>When a </a:t>
            </a:r>
            <a:r>
              <a:rPr lang="en-GB" sz="1300" b="1" dirty="0">
                <a:latin typeface="Consolas" panose="020B0609020204030204" pitchFamily="49" charset="0"/>
                <a:cs typeface="Consolas" panose="020B0609020204030204" pitchFamily="49" charset="0"/>
              </a:rPr>
              <a:t>specific launch site</a:t>
            </a:r>
            <a:r>
              <a:rPr lang="en-GB" sz="1300" dirty="0">
                <a:latin typeface="Consolas" panose="020B0609020204030204" pitchFamily="49" charset="0"/>
                <a:cs typeface="Consolas" panose="020B0609020204030204" pitchFamily="49" charset="0"/>
              </a:rPr>
              <a:t> is selected, the plot displays payload mass versus booster version outcomes for the selected site only.</a:t>
            </a:r>
          </a:p>
          <a:p>
            <a:pPr lvl="1">
              <a:lnSpc>
                <a:spcPct val="110000"/>
              </a:lnSpc>
            </a:pPr>
            <a:r>
              <a:rPr lang="en-GB" sz="1300" dirty="0">
                <a:latin typeface="Consolas" panose="020B0609020204030204" pitchFamily="49" charset="0"/>
                <a:cs typeface="Consolas" panose="020B0609020204030204" pitchFamily="49" charset="0"/>
              </a:rPr>
              <a:t>A </a:t>
            </a:r>
            <a:r>
              <a:rPr lang="en-GB" sz="1300" b="1" dirty="0">
                <a:latin typeface="Consolas" panose="020B0609020204030204" pitchFamily="49" charset="0"/>
                <a:cs typeface="Consolas" panose="020B0609020204030204" pitchFamily="49" charset="0"/>
              </a:rPr>
              <a:t>Payload Mass range slider</a:t>
            </a:r>
            <a:r>
              <a:rPr lang="en-GB" sz="1300" dirty="0">
                <a:latin typeface="Consolas" panose="020B0609020204030204" pitchFamily="49" charset="0"/>
                <a:cs typeface="Consolas" panose="020B0609020204030204" pitchFamily="49" charset="0"/>
              </a:rPr>
              <a:t> that allows users to filter data points in the scatter plot, enabling focused analysis on specific payload ranges.</a:t>
            </a:r>
          </a:p>
          <a:p>
            <a:pPr>
              <a:lnSpc>
                <a:spcPct val="110000"/>
              </a:lnSpc>
            </a:pPr>
            <a:endParaRPr lang="en-US" sz="1400"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15152960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92F6-FC60-039E-686E-E548781AC710}"/>
              </a:ext>
            </a:extLst>
          </p:cNvPr>
          <p:cNvSpPr>
            <a:spLocks noGrp="1"/>
          </p:cNvSpPr>
          <p:nvPr>
            <p:ph type="title"/>
          </p:nvPr>
        </p:nvSpPr>
        <p:spPr/>
        <p:txBody>
          <a:bodyPr/>
          <a:lstStyle/>
          <a:p>
            <a:r>
              <a:rPr lang="en-GB" dirty="0">
                <a:solidFill>
                  <a:srgbClr val="0C30BF"/>
                </a:solidFill>
                <a:effectLst/>
                <a:latin typeface="Helvetica" pitchFamily="2" charset="0"/>
              </a:rPr>
              <a:t>Predictive Analysis (Classification)</a:t>
            </a:r>
            <a:br>
              <a:rPr lang="en-GB" dirty="0">
                <a:solidFill>
                  <a:srgbClr val="0C30BF"/>
                </a:solidFill>
                <a:effectLst/>
                <a:latin typeface="Helvetica" pitchFamily="2" charset="0"/>
              </a:rPr>
            </a:br>
            <a:endParaRPr lang="en-US" dirty="0"/>
          </a:p>
        </p:txBody>
      </p:sp>
      <p:graphicFrame>
        <p:nvGraphicFramePr>
          <p:cNvPr id="5" name="Content Placeholder 2">
            <a:extLst>
              <a:ext uri="{FF2B5EF4-FFF2-40B4-BE49-F238E27FC236}">
                <a16:creationId xmlns:a16="http://schemas.microsoft.com/office/drawing/2014/main" id="{1F5C241B-159D-B7E3-9330-16F0E7D78FC1}"/>
              </a:ext>
            </a:extLst>
          </p:cNvPr>
          <p:cNvGraphicFramePr>
            <a:graphicFrameLocks noGrp="1"/>
          </p:cNvGraphicFramePr>
          <p:nvPr>
            <p:ph idx="1"/>
            <p:extLst>
              <p:ext uri="{D42A27DB-BD31-4B8C-83A1-F6EECF244321}">
                <p14:modId xmlns:p14="http://schemas.microsoft.com/office/powerpoint/2010/main" val="1789474312"/>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74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CC56-589C-B357-834D-4CA5974CF7DC}"/>
              </a:ext>
            </a:extLst>
          </p:cNvPr>
          <p:cNvSpPr>
            <a:spLocks noGrp="1"/>
          </p:cNvSpPr>
          <p:nvPr>
            <p:ph type="title"/>
          </p:nvPr>
        </p:nvSpPr>
        <p:spPr>
          <a:xfrm>
            <a:off x="1451579" y="804519"/>
            <a:ext cx="9603275" cy="1049235"/>
          </a:xfrm>
        </p:spPr>
        <p:txBody>
          <a:bodyPr>
            <a:normAutofit/>
          </a:bodyPr>
          <a:lstStyle/>
          <a:p>
            <a:r>
              <a:rPr lang="en-US" dirty="0">
                <a:latin typeface="Consolas" panose="020B0609020204030204" pitchFamily="49" charset="0"/>
                <a:cs typeface="Consolas" panose="020B0609020204030204" pitchFamily="49" charset="0"/>
              </a:rPr>
              <a:t>EDA result from </a:t>
            </a:r>
            <a:r>
              <a:rPr lang="en-GB" dirty="0">
                <a:effectLst/>
                <a:latin typeface="Consolas" panose="020B0609020204030204" pitchFamily="49" charset="0"/>
                <a:cs typeface="Consolas" panose="020B0609020204030204" pitchFamily="49" charset="0"/>
              </a:rPr>
              <a:t>Visualization</a:t>
            </a:r>
            <a:br>
              <a:rPr lang="en-US" dirty="0"/>
            </a:br>
            <a:r>
              <a:rPr lang="en-GB" dirty="0">
                <a:effectLst/>
                <a:latin typeface="Consolas" panose="020B0609020204030204" pitchFamily="49" charset="0"/>
                <a:cs typeface="Consolas" panose="020B0609020204030204" pitchFamily="49" charset="0"/>
              </a:rPr>
              <a:t>Flight Number vs Pay load Mass</a:t>
            </a:r>
            <a:endParaRPr lang="en-US" dirty="0">
              <a:latin typeface="Consolas" panose="020B0609020204030204" pitchFamily="49" charset="0"/>
              <a:cs typeface="Consolas" panose="020B0609020204030204" pitchFamily="49" charset="0"/>
            </a:endParaRPr>
          </a:p>
        </p:txBody>
      </p:sp>
      <p:grpSp>
        <p:nvGrpSpPr>
          <p:cNvPr id="22" name="Group 21">
            <a:extLst>
              <a:ext uri="{FF2B5EF4-FFF2-40B4-BE49-F238E27FC236}">
                <a16:creationId xmlns:a16="http://schemas.microsoft.com/office/drawing/2014/main" id="{F2C08210-135F-434B-9B07-F3B4978C6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23" name="Rectangle 22">
              <a:extLst>
                <a:ext uri="{FF2B5EF4-FFF2-40B4-BE49-F238E27FC236}">
                  <a16:creationId xmlns:a16="http://schemas.microsoft.com/office/drawing/2014/main" id="{F67A18BA-FBAA-4972-B2EE-86107FA7F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76751E-B197-4182-95E7-62121266B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896ABE49-C976-0948-5802-D4F8EE57637C}"/>
              </a:ext>
            </a:extLst>
          </p:cNvPr>
          <p:cNvPicPr>
            <a:picLocks noChangeAspect="1"/>
          </p:cNvPicPr>
          <p:nvPr/>
        </p:nvPicPr>
        <p:blipFill>
          <a:blip r:embed="rId2"/>
          <a:stretch>
            <a:fillRect/>
          </a:stretch>
        </p:blipFill>
        <p:spPr>
          <a:xfrm>
            <a:off x="1635739" y="2136098"/>
            <a:ext cx="4613872" cy="3215392"/>
          </a:xfrm>
          <a:prstGeom prst="rect">
            <a:avLst/>
          </a:prstGeom>
        </p:spPr>
      </p:pic>
      <p:sp>
        <p:nvSpPr>
          <p:cNvPr id="3" name="Content Placeholder 2">
            <a:extLst>
              <a:ext uri="{FF2B5EF4-FFF2-40B4-BE49-F238E27FC236}">
                <a16:creationId xmlns:a16="http://schemas.microsoft.com/office/drawing/2014/main" id="{1A979CB6-21FB-BF62-6260-DFF93FE0BABA}"/>
              </a:ext>
            </a:extLst>
          </p:cNvPr>
          <p:cNvSpPr>
            <a:spLocks noGrp="1"/>
          </p:cNvSpPr>
          <p:nvPr>
            <p:ph idx="1"/>
          </p:nvPr>
        </p:nvSpPr>
        <p:spPr>
          <a:xfrm>
            <a:off x="6903337" y="2015734"/>
            <a:ext cx="4158849" cy="3450613"/>
          </a:xfrm>
        </p:spPr>
        <p:txBody>
          <a:bodyPr>
            <a:normAutofit fontScale="92500" lnSpcReduction="20000"/>
          </a:bodyPr>
          <a:lstStyle/>
          <a:p>
            <a:pPr>
              <a:lnSpc>
                <a:spcPct val="110000"/>
              </a:lnSpc>
            </a:pPr>
            <a:r>
              <a:rPr lang="en-GB" sz="1700" dirty="0">
                <a:latin typeface="Consolas" panose="020B0609020204030204" pitchFamily="49" charset="0"/>
                <a:cs typeface="Consolas" panose="020B0609020204030204" pitchFamily="49" charset="0"/>
              </a:rPr>
              <a:t>The scatter plot shows that landing success improves significantly as the flight number increases, indicating the impact of technological maturity and operational experience. While early launches exhibit a higher failure rate, later missions achieve higher success rates even with heavier payloads. This suggests that flight number is a strong predictor of landing success, whereas payload mass alone does not determine the outcome.</a:t>
            </a:r>
            <a:endParaRPr lang="en-US" sz="1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8536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44" name="Straight Connector 4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01BD247-DADD-2535-6E01-B3913F6A9FC8}"/>
              </a:ext>
            </a:extLst>
          </p:cNvPr>
          <p:cNvSpPr>
            <a:spLocks noGrp="1"/>
          </p:cNvSpPr>
          <p:nvPr>
            <p:ph type="title"/>
          </p:nvPr>
        </p:nvSpPr>
        <p:spPr>
          <a:xfrm>
            <a:off x="1451579" y="736249"/>
            <a:ext cx="3272094" cy="2085578"/>
          </a:xfrm>
        </p:spPr>
        <p:txBody>
          <a:bodyPr anchor="b">
            <a:normAutofit/>
          </a:bodyPr>
          <a:lstStyle/>
          <a:p>
            <a:r>
              <a:rPr lang="en-US" sz="2700" dirty="0">
                <a:latin typeface="Consolas" panose="020B0609020204030204" pitchFamily="49" charset="0"/>
                <a:cs typeface="Consolas" panose="020B0609020204030204" pitchFamily="49" charset="0"/>
              </a:rPr>
              <a:t>EDA result from </a:t>
            </a:r>
            <a:r>
              <a:rPr lang="en-GB" sz="2700" dirty="0">
                <a:effectLst/>
                <a:latin typeface="Consolas" panose="020B0609020204030204" pitchFamily="49" charset="0"/>
                <a:cs typeface="Consolas" panose="020B0609020204030204" pitchFamily="49" charset="0"/>
              </a:rPr>
              <a:t>Visualization</a:t>
            </a:r>
            <a:br>
              <a:rPr lang="en-GB" sz="2700" dirty="0">
                <a:effectLst/>
                <a:latin typeface="Consolas" panose="020B0609020204030204" pitchFamily="49" charset="0"/>
                <a:cs typeface="Consolas" panose="020B0609020204030204" pitchFamily="49" charset="0"/>
              </a:rPr>
            </a:br>
            <a:r>
              <a:rPr lang="en-GB" sz="2700" i="0" u="none" strike="noStrike" dirty="0">
                <a:effectLst/>
                <a:latin typeface="system-ui"/>
              </a:rPr>
              <a:t>Flight Number VS Launch Site</a:t>
            </a:r>
            <a:br>
              <a:rPr lang="en-GB" sz="2700" b="1" i="0" u="none" strike="noStrike" dirty="0">
                <a:effectLst/>
                <a:latin typeface="system-ui"/>
              </a:rPr>
            </a:br>
            <a:endParaRPr lang="en-US" sz="2700" dirty="0"/>
          </a:p>
        </p:txBody>
      </p:sp>
      <p:sp>
        <p:nvSpPr>
          <p:cNvPr id="9" name="Content Placeholder 8">
            <a:extLst>
              <a:ext uri="{FF2B5EF4-FFF2-40B4-BE49-F238E27FC236}">
                <a16:creationId xmlns:a16="http://schemas.microsoft.com/office/drawing/2014/main" id="{EAD86D1F-7809-EBEF-CCF0-6A8AEB54BE1F}"/>
              </a:ext>
            </a:extLst>
          </p:cNvPr>
          <p:cNvSpPr>
            <a:spLocks noGrp="1"/>
          </p:cNvSpPr>
          <p:nvPr>
            <p:ph idx="1"/>
          </p:nvPr>
        </p:nvSpPr>
        <p:spPr>
          <a:xfrm>
            <a:off x="5040223" y="798974"/>
            <a:ext cx="6014631" cy="2544048"/>
          </a:xfrm>
        </p:spPr>
        <p:txBody>
          <a:bodyPr>
            <a:normAutofit fontScale="92500" lnSpcReduction="20000"/>
          </a:bodyPr>
          <a:lstStyle/>
          <a:p>
            <a:pPr>
              <a:buFont typeface="Arial" panose="020B0604020202020204" pitchFamily="34" charset="0"/>
              <a:buChar char="•"/>
            </a:pPr>
            <a:r>
              <a:rPr lang="en-GB" sz="1600" b="1" dirty="0">
                <a:latin typeface="Consolas" panose="020B0609020204030204" pitchFamily="49" charset="0"/>
                <a:cs typeface="Consolas" panose="020B0609020204030204" pitchFamily="49" charset="0"/>
              </a:rPr>
              <a:t>Mixed Outcomes at Major Launch Sites:</a:t>
            </a:r>
            <a:r>
              <a:rPr lang="en-GB" sz="1600" dirty="0">
                <a:latin typeface="Consolas" panose="020B0609020204030204" pitchFamily="49" charset="0"/>
                <a:cs typeface="Consolas" panose="020B0609020204030204" pitchFamily="49" charset="0"/>
              </a:rPr>
              <a:t> Both CCAFS SLC 40 and KSC LC 39A exhibit a combination of successful and unsuccessful landings, suggesting that landing success is influenced by factors beyond the launch site alone.</a:t>
            </a:r>
          </a:p>
          <a:p>
            <a:pPr>
              <a:buFont typeface="Arial" panose="020B0604020202020204" pitchFamily="34" charset="0"/>
              <a:buChar char="•"/>
            </a:pPr>
            <a:r>
              <a:rPr lang="en-GB" sz="1600" b="1" dirty="0">
                <a:latin typeface="Consolas" panose="020B0609020204030204" pitchFamily="49" charset="0"/>
                <a:cs typeface="Consolas" panose="020B0609020204030204" pitchFamily="49" charset="0"/>
              </a:rPr>
              <a:t>Consistent Activity Across Flight Numbers:</a:t>
            </a:r>
            <a:r>
              <a:rPr lang="en-GB" sz="1600" dirty="0">
                <a:latin typeface="Consolas" panose="020B0609020204030204" pitchFamily="49" charset="0"/>
                <a:cs typeface="Consolas" panose="020B0609020204030204" pitchFamily="49" charset="0"/>
              </a:rPr>
              <a:t> Launches at all sites occur across a wide range of flight numbers, indicating sustained operational activity over time without a clear site-specific trend in landing success.</a:t>
            </a:r>
          </a:p>
          <a:p>
            <a:pPr>
              <a:lnSpc>
                <a:spcPct val="110000"/>
              </a:lnSpc>
            </a:pPr>
            <a:endParaRPr lang="en-US" sz="1700" dirty="0"/>
          </a:p>
        </p:txBody>
      </p:sp>
      <p:pic>
        <p:nvPicPr>
          <p:cNvPr id="46" name="Picture 4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8" name="Straight Connector 4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graph of flight number&#10;&#10;Description automatically generated">
            <a:extLst>
              <a:ext uri="{FF2B5EF4-FFF2-40B4-BE49-F238E27FC236}">
                <a16:creationId xmlns:a16="http://schemas.microsoft.com/office/drawing/2014/main" id="{C7DFE5C2-842D-D35D-9F89-E4961FB54224}"/>
              </a:ext>
            </a:extLst>
          </p:cNvPr>
          <p:cNvPicPr>
            <a:picLocks noChangeAspect="1"/>
          </p:cNvPicPr>
          <p:nvPr/>
        </p:nvPicPr>
        <p:blipFill>
          <a:blip r:embed="rId3"/>
          <a:stretch>
            <a:fillRect/>
          </a:stretch>
        </p:blipFill>
        <p:spPr>
          <a:xfrm>
            <a:off x="1386589" y="3085541"/>
            <a:ext cx="9188971" cy="2311353"/>
          </a:xfrm>
          <a:prstGeom prst="rect">
            <a:avLst/>
          </a:prstGeom>
        </p:spPr>
      </p:pic>
    </p:spTree>
    <p:extLst>
      <p:ext uri="{BB962C8B-B14F-4D97-AF65-F5344CB8AC3E}">
        <p14:creationId xmlns:p14="http://schemas.microsoft.com/office/powerpoint/2010/main" val="3481708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A44A18-DAB9-46A6-8454-3A0898CDB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5841ED-BA63-4F25-B31B-A4692716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4" name="Straight Connector 13">
            <a:extLst>
              <a:ext uri="{FF2B5EF4-FFF2-40B4-BE49-F238E27FC236}">
                <a16:creationId xmlns:a16="http://schemas.microsoft.com/office/drawing/2014/main" id="{602FDDEF-350D-4767-ACB6-CCEA68DD42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D584E81-AF83-540A-807C-2CEC6E572B69}"/>
              </a:ext>
            </a:extLst>
          </p:cNvPr>
          <p:cNvSpPr>
            <a:spLocks noGrp="1"/>
          </p:cNvSpPr>
          <p:nvPr>
            <p:ph type="title"/>
          </p:nvPr>
        </p:nvSpPr>
        <p:spPr>
          <a:xfrm>
            <a:off x="1451579" y="522917"/>
            <a:ext cx="3272094" cy="2085578"/>
          </a:xfrm>
        </p:spPr>
        <p:txBody>
          <a:bodyPr anchor="b">
            <a:normAutofit/>
          </a:bodyPr>
          <a:lstStyle/>
          <a:p>
            <a:r>
              <a:rPr lang="en-US" sz="2700" dirty="0">
                <a:latin typeface="Consolas" panose="020B0609020204030204" pitchFamily="49" charset="0"/>
                <a:cs typeface="Consolas" panose="020B0609020204030204" pitchFamily="49" charset="0"/>
              </a:rPr>
              <a:t>EDA result from </a:t>
            </a:r>
            <a:r>
              <a:rPr lang="en-GB" sz="2700" dirty="0">
                <a:effectLst/>
                <a:latin typeface="Consolas" panose="020B0609020204030204" pitchFamily="49" charset="0"/>
                <a:cs typeface="Consolas" panose="020B0609020204030204" pitchFamily="49" charset="0"/>
              </a:rPr>
              <a:t>Visualization</a:t>
            </a:r>
            <a:br>
              <a:rPr lang="en-GB" sz="2700" dirty="0">
                <a:effectLst/>
                <a:latin typeface="Consolas" panose="020B0609020204030204" pitchFamily="49" charset="0"/>
                <a:cs typeface="Consolas" panose="020B0609020204030204" pitchFamily="49" charset="0"/>
              </a:rPr>
            </a:br>
            <a:r>
              <a:rPr lang="en-GB" sz="2700" i="0" u="none" strike="noStrike" dirty="0">
                <a:effectLst/>
                <a:latin typeface="Consolas" panose="020B0609020204030204" pitchFamily="49" charset="0"/>
                <a:cs typeface="Consolas" panose="020B0609020204030204" pitchFamily="49" charset="0"/>
              </a:rPr>
              <a:t>Payload VS Launch Site</a:t>
            </a:r>
            <a:br>
              <a:rPr lang="en-GB" sz="2700" b="1" i="0" u="none" strike="noStrike" dirty="0">
                <a:effectLst/>
                <a:latin typeface="system-ui"/>
              </a:rPr>
            </a:br>
            <a:endParaRPr lang="en-US" sz="2700" dirty="0"/>
          </a:p>
        </p:txBody>
      </p:sp>
      <p:sp>
        <p:nvSpPr>
          <p:cNvPr id="3" name="Content Placeholder 2">
            <a:extLst>
              <a:ext uri="{FF2B5EF4-FFF2-40B4-BE49-F238E27FC236}">
                <a16:creationId xmlns:a16="http://schemas.microsoft.com/office/drawing/2014/main" id="{4C35E401-5E25-7D36-DF9C-F0833EADC039}"/>
              </a:ext>
            </a:extLst>
          </p:cNvPr>
          <p:cNvSpPr>
            <a:spLocks noGrp="1"/>
          </p:cNvSpPr>
          <p:nvPr>
            <p:ph idx="1"/>
          </p:nvPr>
        </p:nvSpPr>
        <p:spPr>
          <a:xfrm>
            <a:off x="5040223" y="798974"/>
            <a:ext cx="6014631" cy="1809521"/>
          </a:xfrm>
        </p:spPr>
        <p:txBody>
          <a:bodyPr>
            <a:normAutofit/>
          </a:bodyPr>
          <a:lstStyle/>
          <a:p>
            <a:pPr>
              <a:lnSpc>
                <a:spcPct val="110000"/>
              </a:lnSpc>
            </a:pPr>
            <a:r>
              <a:rPr lang="en-GB" sz="1400">
                <a:effectLst/>
                <a:latin typeface="Helvetica" pitchFamily="2" charset="0"/>
              </a:rPr>
              <a:t>For every launch site the higher the payload mass, the higher the success</a:t>
            </a:r>
          </a:p>
          <a:p>
            <a:pPr>
              <a:lnSpc>
                <a:spcPct val="110000"/>
              </a:lnSpc>
            </a:pPr>
            <a:r>
              <a:rPr lang="en-GB" sz="1400">
                <a:effectLst/>
                <a:latin typeface="Helvetica" pitchFamily="2" charset="0"/>
              </a:rPr>
              <a:t>• Most of the launches with payload mass over 7000 kg were successful.</a:t>
            </a:r>
          </a:p>
          <a:p>
            <a:pPr>
              <a:lnSpc>
                <a:spcPct val="110000"/>
              </a:lnSpc>
            </a:pPr>
            <a:r>
              <a:rPr lang="en-GB" sz="1400">
                <a:effectLst/>
                <a:latin typeface="Helvetica" pitchFamily="2" charset="0"/>
              </a:rPr>
              <a:t>• KSC LC 39A has a 100% success rate for payload mass under 5500 kg too.</a:t>
            </a:r>
          </a:p>
          <a:p>
            <a:pPr>
              <a:lnSpc>
                <a:spcPct val="110000"/>
              </a:lnSpc>
            </a:pPr>
            <a:endParaRPr lang="en-US" sz="1400"/>
          </a:p>
        </p:txBody>
      </p:sp>
      <p:pic>
        <p:nvPicPr>
          <p:cNvPr id="5" name="Picture 4" descr="A graph of a graph&#10;&#10;Description automatically generated with medium confidence">
            <a:extLst>
              <a:ext uri="{FF2B5EF4-FFF2-40B4-BE49-F238E27FC236}">
                <a16:creationId xmlns:a16="http://schemas.microsoft.com/office/drawing/2014/main" id="{1C33B123-DAB0-295B-3A7D-31C47B206D94}"/>
              </a:ext>
            </a:extLst>
          </p:cNvPr>
          <p:cNvPicPr>
            <a:picLocks noChangeAspect="1"/>
          </p:cNvPicPr>
          <p:nvPr/>
        </p:nvPicPr>
        <p:blipFill>
          <a:blip r:embed="rId2"/>
          <a:stretch>
            <a:fillRect/>
          </a:stretch>
        </p:blipFill>
        <p:spPr>
          <a:xfrm>
            <a:off x="554637" y="3222648"/>
            <a:ext cx="10500218" cy="1969220"/>
          </a:xfrm>
          <a:prstGeom prst="rect">
            <a:avLst/>
          </a:prstGeom>
        </p:spPr>
      </p:pic>
      <p:pic>
        <p:nvPicPr>
          <p:cNvPr id="16" name="Picture 15">
            <a:extLst>
              <a:ext uri="{FF2B5EF4-FFF2-40B4-BE49-F238E27FC236}">
                <a16:creationId xmlns:a16="http://schemas.microsoft.com/office/drawing/2014/main" id="{2E465D32-A51E-44CE-9D04-60690BB414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DAF243D8-8E9E-4B55-8369-B6A7221E55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371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4"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4B772B9-B7AE-4DEF-9A83-309E18FAF0AF}"/>
              </a:ext>
            </a:extLst>
          </p:cNvPr>
          <p:cNvSpPr>
            <a:spLocks noGrp="1"/>
          </p:cNvSpPr>
          <p:nvPr>
            <p:ph type="title"/>
          </p:nvPr>
        </p:nvSpPr>
        <p:spPr>
          <a:xfrm>
            <a:off x="1451581" y="2082800"/>
            <a:ext cx="3272094" cy="2085578"/>
          </a:xfrm>
        </p:spPr>
        <p:txBody>
          <a:bodyPr anchor="b">
            <a:normAutofit/>
          </a:bodyPr>
          <a:lstStyle/>
          <a:p>
            <a:r>
              <a:rPr lang="en-US" sz="2700" dirty="0">
                <a:latin typeface="Consolas" panose="020B0609020204030204" pitchFamily="49" charset="0"/>
                <a:cs typeface="Consolas" panose="020B0609020204030204" pitchFamily="49" charset="0"/>
              </a:rPr>
              <a:t>EDA result from </a:t>
            </a:r>
            <a:r>
              <a:rPr lang="en-GB" sz="2700" dirty="0">
                <a:effectLst/>
                <a:latin typeface="Consolas" panose="020B0609020204030204" pitchFamily="49" charset="0"/>
                <a:cs typeface="Consolas" panose="020B0609020204030204" pitchFamily="49" charset="0"/>
              </a:rPr>
              <a:t>Visualization</a:t>
            </a:r>
            <a:br>
              <a:rPr lang="en-GB" sz="2700" dirty="0">
                <a:effectLst/>
                <a:latin typeface="Consolas" panose="020B0609020204030204" pitchFamily="49" charset="0"/>
                <a:cs typeface="Consolas" panose="020B0609020204030204" pitchFamily="49" charset="0"/>
              </a:rPr>
            </a:br>
            <a:r>
              <a:rPr lang="en-GB" sz="2700" i="0" u="none" strike="noStrike" dirty="0">
                <a:effectLst/>
                <a:latin typeface="Consolas" panose="020B0609020204030204" pitchFamily="49" charset="0"/>
                <a:cs typeface="Consolas" panose="020B0609020204030204" pitchFamily="49" charset="0"/>
              </a:rPr>
              <a:t>success rate of each orbit type</a:t>
            </a:r>
            <a:br>
              <a:rPr lang="en-GB" sz="2700" b="1" i="0" u="none" strike="noStrike" dirty="0">
                <a:effectLst/>
                <a:latin typeface="system-ui"/>
              </a:rPr>
            </a:br>
            <a:endParaRPr lang="en-US" sz="2700" dirty="0"/>
          </a:p>
        </p:txBody>
      </p:sp>
      <p:sp>
        <p:nvSpPr>
          <p:cNvPr id="3" name="Content Placeholder 2">
            <a:extLst>
              <a:ext uri="{FF2B5EF4-FFF2-40B4-BE49-F238E27FC236}">
                <a16:creationId xmlns:a16="http://schemas.microsoft.com/office/drawing/2014/main" id="{C3669F74-05E1-52DA-BB2B-ECEF09817961}"/>
              </a:ext>
            </a:extLst>
          </p:cNvPr>
          <p:cNvSpPr>
            <a:spLocks noGrp="1"/>
          </p:cNvSpPr>
          <p:nvPr>
            <p:ph idx="1"/>
          </p:nvPr>
        </p:nvSpPr>
        <p:spPr>
          <a:xfrm>
            <a:off x="5040223" y="798974"/>
            <a:ext cx="6014631" cy="2544048"/>
          </a:xfrm>
        </p:spPr>
        <p:txBody>
          <a:bodyPr>
            <a:normAutofit/>
          </a:bodyPr>
          <a:lstStyle/>
          <a:p>
            <a:pPr>
              <a:lnSpc>
                <a:spcPct val="110000"/>
              </a:lnSpc>
            </a:pPr>
            <a:r>
              <a:rPr lang="en-GB" sz="1700" dirty="0">
                <a:effectLst/>
                <a:latin typeface="Consolas" panose="020B0609020204030204" pitchFamily="49" charset="0"/>
                <a:cs typeface="Consolas" panose="020B0609020204030204" pitchFamily="49" charset="0"/>
              </a:rPr>
              <a:t>Orbits with 100% success rate:</a:t>
            </a:r>
          </a:p>
          <a:p>
            <a:pPr lvl="1">
              <a:lnSpc>
                <a:spcPct val="110000"/>
              </a:lnSpc>
            </a:pPr>
            <a:r>
              <a:rPr lang="en-GB" sz="1700" dirty="0">
                <a:effectLst/>
                <a:latin typeface="Consolas" panose="020B0609020204030204" pitchFamily="49" charset="0"/>
                <a:cs typeface="Consolas" panose="020B0609020204030204" pitchFamily="49" charset="0"/>
              </a:rPr>
              <a:t> ES-L1, GEO, HEO, SSO</a:t>
            </a:r>
          </a:p>
          <a:p>
            <a:pPr>
              <a:lnSpc>
                <a:spcPct val="110000"/>
              </a:lnSpc>
            </a:pPr>
            <a:r>
              <a:rPr lang="en-GB" sz="1700" dirty="0">
                <a:effectLst/>
                <a:latin typeface="Consolas" panose="020B0609020204030204" pitchFamily="49" charset="0"/>
                <a:cs typeface="Consolas" panose="020B0609020204030204" pitchFamily="49" charset="0"/>
              </a:rPr>
              <a:t>Orbits with 0% success rate:</a:t>
            </a:r>
          </a:p>
          <a:p>
            <a:pPr lvl="1">
              <a:lnSpc>
                <a:spcPct val="110000"/>
              </a:lnSpc>
            </a:pPr>
            <a:r>
              <a:rPr lang="en-GB" sz="1700" dirty="0">
                <a:effectLst/>
                <a:latin typeface="Consolas" panose="020B0609020204030204" pitchFamily="49" charset="0"/>
                <a:cs typeface="Consolas" panose="020B0609020204030204" pitchFamily="49" charset="0"/>
              </a:rPr>
              <a:t> SO</a:t>
            </a:r>
          </a:p>
          <a:p>
            <a:pPr>
              <a:lnSpc>
                <a:spcPct val="110000"/>
              </a:lnSpc>
            </a:pPr>
            <a:r>
              <a:rPr lang="en-GB" sz="1700" dirty="0">
                <a:effectLst/>
                <a:latin typeface="Consolas" panose="020B0609020204030204" pitchFamily="49" charset="0"/>
                <a:cs typeface="Consolas" panose="020B0609020204030204" pitchFamily="49" charset="0"/>
              </a:rPr>
              <a:t>Orbits with success rate between 50% and 85%:</a:t>
            </a:r>
          </a:p>
          <a:p>
            <a:pPr lvl="1">
              <a:lnSpc>
                <a:spcPct val="110000"/>
              </a:lnSpc>
            </a:pPr>
            <a:r>
              <a:rPr lang="en-GB" sz="1700" dirty="0">
                <a:effectLst/>
                <a:latin typeface="Consolas" panose="020B0609020204030204" pitchFamily="49" charset="0"/>
                <a:cs typeface="Consolas" panose="020B0609020204030204" pitchFamily="49" charset="0"/>
              </a:rPr>
              <a:t>GTO, ISS, LEO, MEO, PO</a:t>
            </a:r>
          </a:p>
          <a:p>
            <a:pPr>
              <a:lnSpc>
                <a:spcPct val="110000"/>
              </a:lnSpc>
            </a:pPr>
            <a:endParaRPr lang="en-US" dirty="0"/>
          </a:p>
        </p:txBody>
      </p:sp>
      <p:pic>
        <p:nvPicPr>
          <p:cNvPr id="5" name="Picture 4" descr="A graph with blue lines&#10;&#10;Description automatically generated with medium confidence">
            <a:extLst>
              <a:ext uri="{FF2B5EF4-FFF2-40B4-BE49-F238E27FC236}">
                <a16:creationId xmlns:a16="http://schemas.microsoft.com/office/drawing/2014/main" id="{285A8EB0-01F0-220F-A1B4-EDE51F523C16}"/>
              </a:ext>
            </a:extLst>
          </p:cNvPr>
          <p:cNvPicPr>
            <a:picLocks noChangeAspect="1"/>
          </p:cNvPicPr>
          <p:nvPr/>
        </p:nvPicPr>
        <p:blipFill>
          <a:blip r:embed="rId2"/>
          <a:stretch>
            <a:fillRect/>
          </a:stretch>
        </p:blipFill>
        <p:spPr>
          <a:xfrm>
            <a:off x="5604525" y="3670091"/>
            <a:ext cx="4887772" cy="1796256"/>
          </a:xfrm>
          <a:prstGeom prst="rect">
            <a:avLst/>
          </a:prstGeom>
        </p:spPr>
      </p:pic>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39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E2EB-11F7-9365-D6AF-5E2D49A0BA26}"/>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BC450896-52EC-5B6D-C15B-45F705E91D41}"/>
              </a:ext>
            </a:extLst>
          </p:cNvPr>
          <p:cNvSpPr>
            <a:spLocks noGrp="1"/>
          </p:cNvSpPr>
          <p:nvPr>
            <p:ph idx="1"/>
          </p:nvPr>
        </p:nvSpPr>
        <p:spPr/>
        <p:txBody>
          <a:bodyPr/>
          <a:lstStyle/>
          <a:p>
            <a:r>
              <a:rPr lang="en-US" dirty="0"/>
              <a:t>Executive Summary</a:t>
            </a:r>
          </a:p>
          <a:p>
            <a:r>
              <a:rPr lang="en-US" dirty="0"/>
              <a:t>Introduction</a:t>
            </a:r>
          </a:p>
          <a:p>
            <a:r>
              <a:rPr lang="en-US" dirty="0"/>
              <a:t>Methodology</a:t>
            </a:r>
          </a:p>
          <a:p>
            <a:r>
              <a:rPr lang="en-US" dirty="0"/>
              <a:t>Results</a:t>
            </a:r>
          </a:p>
          <a:p>
            <a:r>
              <a:rPr lang="en-US" dirty="0"/>
              <a:t>Conclusion</a:t>
            </a:r>
          </a:p>
        </p:txBody>
      </p:sp>
    </p:spTree>
    <p:extLst>
      <p:ext uri="{BB962C8B-B14F-4D97-AF65-F5344CB8AC3E}">
        <p14:creationId xmlns:p14="http://schemas.microsoft.com/office/powerpoint/2010/main" val="1504597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1A486D5-CCA2-1AB9-0DDB-DB0077F1C724}"/>
              </a:ext>
            </a:extLst>
          </p:cNvPr>
          <p:cNvSpPr>
            <a:spLocks noGrp="1"/>
          </p:cNvSpPr>
          <p:nvPr>
            <p:ph type="title"/>
          </p:nvPr>
        </p:nvSpPr>
        <p:spPr>
          <a:xfrm>
            <a:off x="7555992" y="707475"/>
            <a:ext cx="3157577" cy="1312001"/>
          </a:xfrm>
        </p:spPr>
        <p:txBody>
          <a:bodyPr anchor="t">
            <a:normAutofit/>
          </a:bodyPr>
          <a:lstStyle/>
          <a:p>
            <a:r>
              <a:rPr lang="en-US" sz="1500">
                <a:latin typeface="Consolas" panose="020B0609020204030204" pitchFamily="49" charset="0"/>
                <a:cs typeface="Consolas" panose="020B0609020204030204" pitchFamily="49" charset="0"/>
              </a:rPr>
              <a:t>EDA result from </a:t>
            </a:r>
            <a:r>
              <a:rPr lang="en-GB" sz="1500">
                <a:effectLst/>
                <a:latin typeface="Consolas" panose="020B0609020204030204" pitchFamily="49" charset="0"/>
                <a:cs typeface="Consolas" panose="020B0609020204030204" pitchFamily="49" charset="0"/>
              </a:rPr>
              <a:t>Visualization</a:t>
            </a:r>
            <a:br>
              <a:rPr lang="en-GB" sz="1500">
                <a:effectLst/>
                <a:latin typeface="Consolas" panose="020B0609020204030204" pitchFamily="49" charset="0"/>
                <a:cs typeface="Consolas" panose="020B0609020204030204" pitchFamily="49" charset="0"/>
              </a:rPr>
            </a:br>
            <a:r>
              <a:rPr lang="en-GB" sz="1500" i="0" u="none" strike="noStrike">
                <a:effectLst/>
                <a:latin typeface="Consolas" panose="020B0609020204030204" pitchFamily="49" charset="0"/>
                <a:cs typeface="Consolas" panose="020B0609020204030204" pitchFamily="49" charset="0"/>
              </a:rPr>
              <a:t>FlightNumber and Orbit type</a:t>
            </a:r>
            <a:br>
              <a:rPr lang="en-GB" sz="1500" b="1" i="0" u="none" strike="noStrike">
                <a:effectLst/>
                <a:latin typeface="system-ui"/>
              </a:rPr>
            </a:br>
            <a:endParaRPr lang="en-US" sz="1500"/>
          </a:p>
        </p:txBody>
      </p:sp>
      <p:cxnSp>
        <p:nvCxnSpPr>
          <p:cNvPr id="14" name="Straight Connector 13">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Picture 4" descr="A graph of flight number&#10;&#10;Description automatically generated">
            <a:extLst>
              <a:ext uri="{FF2B5EF4-FFF2-40B4-BE49-F238E27FC236}">
                <a16:creationId xmlns:a16="http://schemas.microsoft.com/office/drawing/2014/main" id="{5E3AA826-4FE0-BAB0-88CE-1F6132355579}"/>
              </a:ext>
            </a:extLst>
          </p:cNvPr>
          <p:cNvPicPr>
            <a:picLocks noChangeAspect="1"/>
          </p:cNvPicPr>
          <p:nvPr/>
        </p:nvPicPr>
        <p:blipFill>
          <a:blip r:embed="rId2"/>
          <a:stretch>
            <a:fillRect/>
          </a:stretch>
        </p:blipFill>
        <p:spPr>
          <a:xfrm>
            <a:off x="1136348" y="2445624"/>
            <a:ext cx="5761020" cy="2030759"/>
          </a:xfrm>
          <a:prstGeom prst="rect">
            <a:avLst/>
          </a:prstGeom>
        </p:spPr>
      </p:pic>
      <p:sp>
        <p:nvSpPr>
          <p:cNvPr id="3" name="Content Placeholder 2">
            <a:extLst>
              <a:ext uri="{FF2B5EF4-FFF2-40B4-BE49-F238E27FC236}">
                <a16:creationId xmlns:a16="http://schemas.microsoft.com/office/drawing/2014/main" id="{F3C0194B-CE28-8519-EC52-D3B4AFE32BB6}"/>
              </a:ext>
            </a:extLst>
          </p:cNvPr>
          <p:cNvSpPr>
            <a:spLocks noGrp="1"/>
          </p:cNvSpPr>
          <p:nvPr>
            <p:ph idx="1"/>
          </p:nvPr>
        </p:nvSpPr>
        <p:spPr>
          <a:xfrm>
            <a:off x="7554138" y="2273608"/>
            <a:ext cx="3159432" cy="3940925"/>
          </a:xfrm>
        </p:spPr>
        <p:txBody>
          <a:bodyPr>
            <a:normAutofit/>
          </a:bodyPr>
          <a:lstStyle/>
          <a:p>
            <a:pPr marL="0" indent="0">
              <a:buNone/>
            </a:pPr>
            <a:r>
              <a:rPr lang="en-GB" dirty="0">
                <a:effectLst/>
                <a:latin typeface="Helvetica" pitchFamily="2" charset="0"/>
              </a:rPr>
              <a:t> </a:t>
            </a:r>
            <a:r>
              <a:rPr lang="en-GB" dirty="0">
                <a:effectLst/>
                <a:latin typeface="Consolas" panose="020B0609020204030204" pitchFamily="49" charset="0"/>
                <a:cs typeface="Consolas" panose="020B0609020204030204" pitchFamily="49" charset="0"/>
              </a:rPr>
              <a:t>In the LEO orbit the Success appears related to the number of flights;</a:t>
            </a:r>
          </a:p>
          <a:p>
            <a:pPr marL="0" indent="0">
              <a:buNone/>
            </a:pPr>
            <a:r>
              <a:rPr lang="en-GB" dirty="0">
                <a:effectLst/>
                <a:latin typeface="Consolas" panose="020B0609020204030204" pitchFamily="49" charset="0"/>
                <a:cs typeface="Consolas" panose="020B0609020204030204" pitchFamily="49" charset="0"/>
              </a:rPr>
              <a:t>on the other hand, there seems to be no relationship between flight number when in GTO orbit.</a:t>
            </a:r>
          </a:p>
          <a:p>
            <a:endParaRPr lang="en-US" dirty="0"/>
          </a:p>
        </p:txBody>
      </p:sp>
    </p:spTree>
    <p:extLst>
      <p:ext uri="{BB962C8B-B14F-4D97-AF65-F5344CB8AC3E}">
        <p14:creationId xmlns:p14="http://schemas.microsoft.com/office/powerpoint/2010/main" val="401025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3A44A18-DAB9-46A6-8454-3A0898CDB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5841ED-BA63-4F25-B31B-A4692716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6" name="Straight Connector 15">
            <a:extLst>
              <a:ext uri="{FF2B5EF4-FFF2-40B4-BE49-F238E27FC236}">
                <a16:creationId xmlns:a16="http://schemas.microsoft.com/office/drawing/2014/main" id="{602FDDEF-350D-4767-ACB6-CCEA68DD42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4654FBA-CB5B-EA1E-96F4-ADFA7591150D}"/>
              </a:ext>
            </a:extLst>
          </p:cNvPr>
          <p:cNvSpPr>
            <a:spLocks noGrp="1"/>
          </p:cNvSpPr>
          <p:nvPr>
            <p:ph type="title"/>
          </p:nvPr>
        </p:nvSpPr>
        <p:spPr>
          <a:xfrm>
            <a:off x="1451581" y="2082800"/>
            <a:ext cx="3272094" cy="2085578"/>
          </a:xfrm>
        </p:spPr>
        <p:txBody>
          <a:bodyPr anchor="b">
            <a:normAutofit/>
          </a:bodyPr>
          <a:lstStyle/>
          <a:p>
            <a:r>
              <a:rPr lang="en-US" sz="2700">
                <a:latin typeface="Consolas" panose="020B0609020204030204" pitchFamily="49" charset="0"/>
                <a:cs typeface="Consolas" panose="020B0609020204030204" pitchFamily="49" charset="0"/>
              </a:rPr>
              <a:t>EDA result from </a:t>
            </a:r>
            <a:r>
              <a:rPr lang="en-GB" sz="2700">
                <a:effectLst/>
                <a:latin typeface="Consolas" panose="020B0609020204030204" pitchFamily="49" charset="0"/>
                <a:cs typeface="Consolas" panose="020B0609020204030204" pitchFamily="49" charset="0"/>
              </a:rPr>
              <a:t>Visualization</a:t>
            </a:r>
            <a:br>
              <a:rPr lang="en-US" sz="2700"/>
            </a:br>
            <a:r>
              <a:rPr lang="en-GB" sz="2700" i="0" u="none" strike="noStrike">
                <a:effectLst/>
                <a:latin typeface="Consolas" panose="020B0609020204030204" pitchFamily="49" charset="0"/>
                <a:cs typeface="Consolas" panose="020B0609020204030204" pitchFamily="49" charset="0"/>
              </a:rPr>
              <a:t>Payload and Orbit type</a:t>
            </a:r>
            <a:br>
              <a:rPr lang="en-GB" sz="2700" b="1" i="0" u="none" strike="noStrike">
                <a:effectLst/>
                <a:latin typeface="system-ui"/>
              </a:rPr>
            </a:br>
            <a:endParaRPr lang="en-US" sz="2700"/>
          </a:p>
        </p:txBody>
      </p:sp>
      <p:sp>
        <p:nvSpPr>
          <p:cNvPr id="9" name="Content Placeholder 8">
            <a:extLst>
              <a:ext uri="{FF2B5EF4-FFF2-40B4-BE49-F238E27FC236}">
                <a16:creationId xmlns:a16="http://schemas.microsoft.com/office/drawing/2014/main" id="{092763B1-4B2F-1C7D-B646-E9D5D524EBD0}"/>
              </a:ext>
            </a:extLst>
          </p:cNvPr>
          <p:cNvSpPr>
            <a:spLocks noGrp="1"/>
          </p:cNvSpPr>
          <p:nvPr>
            <p:ph idx="1"/>
          </p:nvPr>
        </p:nvSpPr>
        <p:spPr>
          <a:xfrm>
            <a:off x="5040223" y="798974"/>
            <a:ext cx="6014631" cy="1809521"/>
          </a:xfrm>
        </p:spPr>
        <p:txBody>
          <a:bodyPr>
            <a:normAutofit/>
          </a:bodyPr>
          <a:lstStyle/>
          <a:p>
            <a:pPr marL="0" indent="0">
              <a:buNone/>
            </a:pPr>
            <a:r>
              <a:rPr lang="en-GB" dirty="0">
                <a:effectLst/>
                <a:latin typeface="Consolas" panose="020B0609020204030204" pitchFamily="49" charset="0"/>
                <a:cs typeface="Consolas" panose="020B0609020204030204" pitchFamily="49" charset="0"/>
              </a:rPr>
              <a:t>Heavy payloads have a negative influence on GTO orbits and positive on GTO and Polar LEO (ISS) orbits.</a:t>
            </a:r>
          </a:p>
          <a:p>
            <a:endParaRPr lang="en-US" dirty="0"/>
          </a:p>
        </p:txBody>
      </p:sp>
      <p:pic>
        <p:nvPicPr>
          <p:cNvPr id="5" name="Content Placeholder 4" descr="A graph of a graph with numbers and dots&#10;&#10;Description automatically generated with medium confidence">
            <a:extLst>
              <a:ext uri="{FF2B5EF4-FFF2-40B4-BE49-F238E27FC236}">
                <a16:creationId xmlns:a16="http://schemas.microsoft.com/office/drawing/2014/main" id="{CBA08E6B-4DB3-28B4-F794-3A98DBBF318C}"/>
              </a:ext>
            </a:extLst>
          </p:cNvPr>
          <p:cNvPicPr>
            <a:picLocks noChangeAspect="1"/>
          </p:cNvPicPr>
          <p:nvPr/>
        </p:nvPicPr>
        <p:blipFill>
          <a:blip r:embed="rId2"/>
          <a:stretch>
            <a:fillRect/>
          </a:stretch>
        </p:blipFill>
        <p:spPr>
          <a:xfrm>
            <a:off x="5041969" y="3155003"/>
            <a:ext cx="6012885" cy="2104510"/>
          </a:xfrm>
          <a:prstGeom prst="rect">
            <a:avLst/>
          </a:prstGeom>
        </p:spPr>
      </p:pic>
      <p:pic>
        <p:nvPicPr>
          <p:cNvPr id="18" name="Picture 17">
            <a:extLst>
              <a:ext uri="{FF2B5EF4-FFF2-40B4-BE49-F238E27FC236}">
                <a16:creationId xmlns:a16="http://schemas.microsoft.com/office/drawing/2014/main" id="{2E465D32-A51E-44CE-9D04-60690BB414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DAF243D8-8E9E-4B55-8369-B6A7221E55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52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the growth of a number of years&#10;&#10;Description automatically generated">
            <a:extLst>
              <a:ext uri="{FF2B5EF4-FFF2-40B4-BE49-F238E27FC236}">
                <a16:creationId xmlns:a16="http://schemas.microsoft.com/office/drawing/2014/main" id="{B266624D-DD8B-2ADC-F293-2A8CB364B379}"/>
              </a:ext>
            </a:extLst>
          </p:cNvPr>
          <p:cNvPicPr>
            <a:picLocks noChangeAspect="1"/>
          </p:cNvPicPr>
          <p:nvPr/>
        </p:nvPicPr>
        <p:blipFill>
          <a:blip r:embed="rId2">
            <a:alphaModFix amt="50000"/>
          </a:blip>
          <a:srcRect l="15657" r="18568"/>
          <a:stretch>
            <a:fillRect/>
          </a:stretch>
        </p:blipFill>
        <p:spPr>
          <a:xfrm>
            <a:off x="305" y="10"/>
            <a:ext cx="12191695" cy="6857990"/>
          </a:xfrm>
          <a:prstGeom prst="rect">
            <a:avLst/>
          </a:prstGeom>
        </p:spPr>
      </p:pic>
      <p:sp>
        <p:nvSpPr>
          <p:cNvPr id="1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6" name="Rectangle 1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3D08177-5EEA-AA1A-7609-B5A86E572280}"/>
              </a:ext>
            </a:extLst>
          </p:cNvPr>
          <p:cNvSpPr>
            <a:spLocks noGrp="1"/>
          </p:cNvSpPr>
          <p:nvPr>
            <p:ph type="title"/>
          </p:nvPr>
        </p:nvSpPr>
        <p:spPr>
          <a:xfrm>
            <a:off x="1130271" y="1193800"/>
            <a:ext cx="3193050" cy="4699000"/>
          </a:xfrm>
        </p:spPr>
        <p:txBody>
          <a:bodyPr anchor="ctr">
            <a:normAutofit/>
          </a:bodyPr>
          <a:lstStyle/>
          <a:p>
            <a:r>
              <a:rPr lang="en-GB" i="0" u="none" strike="noStrike" dirty="0">
                <a:effectLst/>
                <a:latin typeface="Consolas" panose="020B0609020204030204" pitchFamily="49" charset="0"/>
                <a:cs typeface="Consolas" panose="020B0609020204030204" pitchFamily="49" charset="0"/>
              </a:rPr>
              <a:t>launch success yearly trend</a:t>
            </a:r>
            <a:br>
              <a:rPr lang="en-GB" b="1" i="0" u="none" strike="noStrike" dirty="0">
                <a:effectLst/>
                <a:latin typeface="system-ui"/>
              </a:rPr>
            </a:br>
            <a:endParaRPr lang="en-US" dirty="0"/>
          </a:p>
        </p:txBody>
      </p:sp>
      <p:cxnSp>
        <p:nvCxnSpPr>
          <p:cNvPr id="18" name="Straight Connector 1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48AC7D-5169-3A8C-4094-504E3025B522}"/>
              </a:ext>
            </a:extLst>
          </p:cNvPr>
          <p:cNvSpPr>
            <a:spLocks noGrp="1"/>
          </p:cNvSpPr>
          <p:nvPr>
            <p:ph idx="1"/>
          </p:nvPr>
        </p:nvSpPr>
        <p:spPr>
          <a:xfrm>
            <a:off x="4976636" y="1193800"/>
            <a:ext cx="6085091" cy="4699000"/>
          </a:xfrm>
        </p:spPr>
        <p:txBody>
          <a:bodyPr anchor="ctr">
            <a:normAutofit/>
          </a:bodyPr>
          <a:lstStyle/>
          <a:p>
            <a:r>
              <a:rPr lang="en-GB">
                <a:effectLst/>
                <a:latin typeface="Helvetica" pitchFamily="2" charset="0"/>
              </a:rPr>
              <a:t>The annual launch success rate has shown a significant improvement from 2013 onwards, reaching over 80% by 2020.</a:t>
            </a:r>
          </a:p>
          <a:p>
            <a:r>
              <a:rPr lang="en-GB">
                <a:effectLst/>
                <a:latin typeface="Helvetica" pitchFamily="2" charset="0"/>
              </a:rPr>
              <a:t>Despite a dip in 2018, the overall trend indicates increasing reliability and success in Falcon 9 launches over the years.</a:t>
            </a:r>
          </a:p>
          <a:p>
            <a:endParaRPr lang="en-US" dirty="0"/>
          </a:p>
        </p:txBody>
      </p:sp>
      <p:sp>
        <p:nvSpPr>
          <p:cNvPr id="2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72420066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F39822B-7F3F-ED51-9A8F-9A5592EBF752}"/>
              </a:ext>
            </a:extLst>
          </p:cNvPr>
          <p:cNvSpPr>
            <a:spLocks noGrp="1"/>
          </p:cNvSpPr>
          <p:nvPr>
            <p:ph type="title"/>
          </p:nvPr>
        </p:nvSpPr>
        <p:spPr>
          <a:xfrm>
            <a:off x="1451579" y="804519"/>
            <a:ext cx="5550357" cy="1049235"/>
          </a:xfrm>
        </p:spPr>
        <p:txBody>
          <a:bodyPr>
            <a:normAutofit/>
          </a:bodyPr>
          <a:lstStyle/>
          <a:p>
            <a:r>
              <a:rPr lang="en-US" dirty="0" err="1"/>
              <a:t>Sql</a:t>
            </a:r>
            <a:r>
              <a:rPr lang="en-US" dirty="0"/>
              <a:t> result</a:t>
            </a:r>
            <a:br>
              <a:rPr lang="en-US" dirty="0"/>
            </a:br>
            <a:r>
              <a:rPr lang="en-US" dirty="0"/>
              <a:t>launch site relative task</a:t>
            </a:r>
          </a:p>
        </p:txBody>
      </p:sp>
      <p:sp>
        <p:nvSpPr>
          <p:cNvPr id="18" name="Rectangle 17">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Content Placeholder 10">
            <a:extLst>
              <a:ext uri="{FF2B5EF4-FFF2-40B4-BE49-F238E27FC236}">
                <a16:creationId xmlns:a16="http://schemas.microsoft.com/office/drawing/2014/main" id="{B543AA47-818F-7DF4-589C-718FDD4BAD6E}"/>
              </a:ext>
            </a:extLst>
          </p:cNvPr>
          <p:cNvSpPr>
            <a:spLocks noGrp="1"/>
          </p:cNvSpPr>
          <p:nvPr>
            <p:ph idx="1"/>
          </p:nvPr>
        </p:nvSpPr>
        <p:spPr>
          <a:xfrm>
            <a:off x="1451579" y="2015732"/>
            <a:ext cx="5550357" cy="3450613"/>
          </a:xfrm>
        </p:spPr>
        <p:txBody>
          <a:bodyPr>
            <a:normAutofit/>
          </a:bodyPr>
          <a:lstStyle/>
          <a:p>
            <a:r>
              <a:rPr lang="en-US" dirty="0"/>
              <a:t>1.There is 4 unique launch site.</a:t>
            </a:r>
          </a:p>
          <a:p>
            <a:r>
              <a:rPr lang="en-US" dirty="0"/>
              <a:t>2. we inquire 5 record from launch site name start with ‘CCA’</a:t>
            </a:r>
          </a:p>
        </p:txBody>
      </p:sp>
      <p:pic>
        <p:nvPicPr>
          <p:cNvPr id="5" name="Content Placeholder 4" descr="A screenshot of a computer&#10;&#10;Description automatically generated">
            <a:extLst>
              <a:ext uri="{FF2B5EF4-FFF2-40B4-BE49-F238E27FC236}">
                <a16:creationId xmlns:a16="http://schemas.microsoft.com/office/drawing/2014/main" id="{168FBDB8-B8F9-6D8E-4DDD-B14037BCEF89}"/>
              </a:ext>
            </a:extLst>
          </p:cNvPr>
          <p:cNvPicPr>
            <a:picLocks noChangeAspect="1"/>
          </p:cNvPicPr>
          <p:nvPr/>
        </p:nvPicPr>
        <p:blipFill>
          <a:blip r:embed="rId2"/>
          <a:stretch>
            <a:fillRect/>
          </a:stretch>
        </p:blipFill>
        <p:spPr>
          <a:xfrm>
            <a:off x="7509480" y="481109"/>
            <a:ext cx="4003063" cy="249190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379DBB3-5191-2289-2336-BEEE62C6E453}"/>
              </a:ext>
            </a:extLst>
          </p:cNvPr>
          <p:cNvPicPr>
            <a:picLocks noChangeAspect="1"/>
          </p:cNvPicPr>
          <p:nvPr/>
        </p:nvPicPr>
        <p:blipFill>
          <a:blip r:embed="rId3"/>
          <a:stretch>
            <a:fillRect/>
          </a:stretch>
        </p:blipFill>
        <p:spPr>
          <a:xfrm>
            <a:off x="7473594" y="3920927"/>
            <a:ext cx="4074836" cy="927025"/>
          </a:xfrm>
          <a:prstGeom prst="rect">
            <a:avLst/>
          </a:prstGeom>
        </p:spPr>
      </p:pic>
      <p:pic>
        <p:nvPicPr>
          <p:cNvPr id="20" name="Picture 19">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004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96A2-3C08-FEC5-DAED-E4C851B0ECC1}"/>
              </a:ext>
            </a:extLst>
          </p:cNvPr>
          <p:cNvSpPr>
            <a:spLocks noGrp="1"/>
          </p:cNvSpPr>
          <p:nvPr>
            <p:ph type="title"/>
          </p:nvPr>
        </p:nvSpPr>
        <p:spPr>
          <a:xfrm>
            <a:off x="1451579" y="804519"/>
            <a:ext cx="9603275" cy="1049235"/>
          </a:xfrm>
        </p:spPr>
        <p:txBody>
          <a:bodyPr>
            <a:normAutofit/>
          </a:bodyPr>
          <a:lstStyle/>
          <a:p>
            <a:r>
              <a:rPr lang="en-US" dirty="0" err="1"/>
              <a:t>SqL</a:t>
            </a:r>
            <a:r>
              <a:rPr lang="en-US" dirty="0"/>
              <a:t> </a:t>
            </a:r>
            <a:br>
              <a:rPr lang="en-US" dirty="0"/>
            </a:br>
            <a:r>
              <a:rPr lang="en-US" dirty="0"/>
              <a:t>pay load mass and data</a:t>
            </a:r>
          </a:p>
        </p:txBody>
      </p:sp>
      <p:pic>
        <p:nvPicPr>
          <p:cNvPr id="9" name="Picture 8" descr="A close-up of a date&#10;&#10;Description automatically generated">
            <a:extLst>
              <a:ext uri="{FF2B5EF4-FFF2-40B4-BE49-F238E27FC236}">
                <a16:creationId xmlns:a16="http://schemas.microsoft.com/office/drawing/2014/main" id="{359701BB-5EDA-2942-EEDF-2B352F7CE585}"/>
              </a:ext>
            </a:extLst>
          </p:cNvPr>
          <p:cNvPicPr>
            <a:picLocks noChangeAspect="1"/>
          </p:cNvPicPr>
          <p:nvPr/>
        </p:nvPicPr>
        <p:blipFill>
          <a:blip r:embed="rId2"/>
          <a:stretch>
            <a:fillRect/>
          </a:stretch>
        </p:blipFill>
        <p:spPr>
          <a:xfrm>
            <a:off x="1451580" y="2095586"/>
            <a:ext cx="2390738" cy="1483304"/>
          </a:xfrm>
          <a:prstGeom prst="rect">
            <a:avLst/>
          </a:prstGeom>
        </p:spPr>
      </p:pic>
      <p:pic>
        <p:nvPicPr>
          <p:cNvPr id="11" name="Picture 10" descr="A screenshot of a file display&#10;&#10;Description automatically generated">
            <a:extLst>
              <a:ext uri="{FF2B5EF4-FFF2-40B4-BE49-F238E27FC236}">
                <a16:creationId xmlns:a16="http://schemas.microsoft.com/office/drawing/2014/main" id="{4ECF54DC-EEF9-E3FE-19CA-73A275DBEAFE}"/>
              </a:ext>
            </a:extLst>
          </p:cNvPr>
          <p:cNvPicPr>
            <a:picLocks noChangeAspect="1"/>
          </p:cNvPicPr>
          <p:nvPr/>
        </p:nvPicPr>
        <p:blipFill>
          <a:blip r:embed="rId3"/>
          <a:stretch>
            <a:fillRect/>
          </a:stretch>
        </p:blipFill>
        <p:spPr>
          <a:xfrm>
            <a:off x="4006648" y="2269294"/>
            <a:ext cx="2391342" cy="1135887"/>
          </a:xfrm>
          <a:prstGeom prst="rect">
            <a:avLst/>
          </a:prstGeom>
        </p:spPr>
      </p:pic>
      <p:pic>
        <p:nvPicPr>
          <p:cNvPr id="5" name="Content Placeholder 4" descr="A close-up of a receipt&#10;&#10;Description automatically generated">
            <a:extLst>
              <a:ext uri="{FF2B5EF4-FFF2-40B4-BE49-F238E27FC236}">
                <a16:creationId xmlns:a16="http://schemas.microsoft.com/office/drawing/2014/main" id="{10893F0F-330D-08BB-DD7F-0017DDCD042C}"/>
              </a:ext>
            </a:extLst>
          </p:cNvPr>
          <p:cNvPicPr>
            <a:picLocks noChangeAspect="1"/>
          </p:cNvPicPr>
          <p:nvPr/>
        </p:nvPicPr>
        <p:blipFill>
          <a:blip r:embed="rId4"/>
          <a:stretch>
            <a:fillRect/>
          </a:stretch>
        </p:blipFill>
        <p:spPr>
          <a:xfrm>
            <a:off x="1451580" y="4055456"/>
            <a:ext cx="2390738" cy="1178766"/>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D5539B5E-7EEA-F39B-8AA4-DF31170BAC58}"/>
              </a:ext>
            </a:extLst>
          </p:cNvPr>
          <p:cNvPicPr>
            <a:picLocks noChangeAspect="1"/>
          </p:cNvPicPr>
          <p:nvPr/>
        </p:nvPicPr>
        <p:blipFill>
          <a:blip r:embed="rId5"/>
          <a:stretch>
            <a:fillRect/>
          </a:stretch>
        </p:blipFill>
        <p:spPr>
          <a:xfrm>
            <a:off x="4006648" y="4223366"/>
            <a:ext cx="2391342" cy="842947"/>
          </a:xfrm>
          <a:prstGeom prst="rect">
            <a:avLst/>
          </a:prstGeom>
        </p:spPr>
      </p:pic>
      <p:sp>
        <p:nvSpPr>
          <p:cNvPr id="15" name="Content Placeholder 14">
            <a:extLst>
              <a:ext uri="{FF2B5EF4-FFF2-40B4-BE49-F238E27FC236}">
                <a16:creationId xmlns:a16="http://schemas.microsoft.com/office/drawing/2014/main" id="{CC8FC714-CF62-FE30-B162-9519675BF017}"/>
              </a:ext>
            </a:extLst>
          </p:cNvPr>
          <p:cNvSpPr>
            <a:spLocks noGrp="1"/>
          </p:cNvSpPr>
          <p:nvPr>
            <p:ph idx="1"/>
          </p:nvPr>
        </p:nvSpPr>
        <p:spPr>
          <a:xfrm>
            <a:off x="6882361" y="2015734"/>
            <a:ext cx="4169336" cy="3450613"/>
          </a:xfrm>
        </p:spPr>
        <p:txBody>
          <a:bodyPr>
            <a:normAutofit fontScale="70000" lnSpcReduction="20000"/>
          </a:bodyPr>
          <a:lstStyle/>
          <a:p>
            <a:r>
              <a:rPr lang="en-GB" dirty="0">
                <a:effectLst/>
                <a:latin typeface="Consolas" panose="020B0609020204030204" pitchFamily="49" charset="0"/>
                <a:cs typeface="Consolas" panose="020B0609020204030204" pitchFamily="49" charset="0"/>
              </a:rPr>
              <a:t>Listing the date when the first successful landing outcome in ground pad was achieved.</a:t>
            </a:r>
          </a:p>
          <a:p>
            <a:r>
              <a:rPr lang="en-GB" dirty="0">
                <a:effectLst/>
                <a:latin typeface="Consolas" panose="020B0609020204030204" pitchFamily="49" charset="0"/>
                <a:cs typeface="Consolas" panose="020B0609020204030204" pitchFamily="49" charset="0"/>
              </a:rPr>
              <a:t>Listing the names of the boosters which have success in drone ship and have payload mass greater than 4000 but less than 6000.</a:t>
            </a:r>
          </a:p>
          <a:p>
            <a:r>
              <a:rPr lang="en-GB" dirty="0">
                <a:effectLst/>
                <a:latin typeface="Consolas" panose="020B0609020204030204" pitchFamily="49" charset="0"/>
                <a:cs typeface="Consolas" panose="020B0609020204030204" pitchFamily="49" charset="0"/>
              </a:rPr>
              <a:t>Displaying the total payload mass carried by boosters launched by NASA (CRS).</a:t>
            </a:r>
          </a:p>
          <a:p>
            <a:r>
              <a:rPr lang="en-GB" dirty="0">
                <a:effectLst/>
                <a:latin typeface="Consolas" panose="020B0609020204030204" pitchFamily="49" charset="0"/>
                <a:cs typeface="Consolas" panose="020B0609020204030204" pitchFamily="49" charset="0"/>
              </a:rPr>
              <a:t>Displaying average payload mass carried by booster version F9 v1.1.</a:t>
            </a:r>
          </a:p>
          <a:p>
            <a:endParaRPr lang="en-US" dirty="0"/>
          </a:p>
        </p:txBody>
      </p:sp>
    </p:spTree>
    <p:extLst>
      <p:ext uri="{BB962C8B-B14F-4D97-AF65-F5344CB8AC3E}">
        <p14:creationId xmlns:p14="http://schemas.microsoft.com/office/powerpoint/2010/main" val="1297921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EBB4687-B06D-82FE-481E-DAEB5A2DF48C}"/>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200"/>
              <a:t>Sql </a:t>
            </a:r>
            <a:br>
              <a:rPr lang="en-US" sz="2200"/>
            </a:br>
            <a:r>
              <a:rPr lang="en-US" sz="2200" u="none" strike="noStrike"/>
              <a:t>total number of successful and failure mission outcomes</a:t>
            </a:r>
            <a:br>
              <a:rPr lang="en-US" sz="2200" u="none" strike="noStrike"/>
            </a:br>
            <a:endParaRPr lang="en-US" sz="2200"/>
          </a:p>
        </p:txBody>
      </p:sp>
      <p:pic>
        <p:nvPicPr>
          <p:cNvPr id="5" name="Content Placeholder 4" descr="A screenshot of a computer&#10;&#10;Description automatically generated">
            <a:extLst>
              <a:ext uri="{FF2B5EF4-FFF2-40B4-BE49-F238E27FC236}">
                <a16:creationId xmlns:a16="http://schemas.microsoft.com/office/drawing/2014/main" id="{8CA4B665-784C-D69F-71AA-C808659BE689}"/>
              </a:ext>
            </a:extLst>
          </p:cNvPr>
          <p:cNvPicPr>
            <a:picLocks noGrp="1" noChangeAspect="1"/>
          </p:cNvPicPr>
          <p:nvPr>
            <p:ph idx="1"/>
          </p:nvPr>
        </p:nvPicPr>
        <p:blipFill>
          <a:blip r:embed="rId3"/>
          <a:stretch>
            <a:fillRect/>
          </a:stretch>
        </p:blipFill>
        <p:spPr>
          <a:xfrm>
            <a:off x="1451579" y="2015732"/>
            <a:ext cx="6134426" cy="3450613"/>
          </a:xfrm>
          <a:prstGeom prst="rect">
            <a:avLst/>
          </a:prstGeom>
        </p:spPr>
      </p:pic>
    </p:spTree>
    <p:extLst>
      <p:ext uri="{BB962C8B-B14F-4D97-AF65-F5344CB8AC3E}">
        <p14:creationId xmlns:p14="http://schemas.microsoft.com/office/powerpoint/2010/main" val="24790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089EDFA-E99D-61AD-DC77-DF66BB665F20}"/>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2300"/>
              <a:t>Sql </a:t>
            </a:r>
            <a:br>
              <a:rPr lang="en-US" sz="2300"/>
            </a:br>
            <a:r>
              <a:rPr lang="en-US" sz="2300" u="none" strike="noStrike"/>
              <a:t> names of the booster_versions which have carried the maximum payload mass.</a:t>
            </a:r>
            <a:br>
              <a:rPr lang="en-US" sz="2300" u="none" strike="noStrike"/>
            </a:br>
            <a:endParaRPr lang="en-US" sz="2300"/>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creenshot of a computer&#10;&#10;Description automatically generated">
            <a:extLst>
              <a:ext uri="{FF2B5EF4-FFF2-40B4-BE49-F238E27FC236}">
                <a16:creationId xmlns:a16="http://schemas.microsoft.com/office/drawing/2014/main" id="{4B736ADE-9C9D-DE90-85BA-DB060034A7DB}"/>
              </a:ext>
            </a:extLst>
          </p:cNvPr>
          <p:cNvPicPr>
            <a:picLocks noGrp="1" noChangeAspect="1"/>
          </p:cNvPicPr>
          <p:nvPr>
            <p:ph idx="1"/>
          </p:nvPr>
        </p:nvPicPr>
        <p:blipFill>
          <a:blip r:embed="rId3"/>
          <a:stretch>
            <a:fillRect/>
          </a:stretch>
        </p:blipFill>
        <p:spPr>
          <a:xfrm>
            <a:off x="6611286" y="805583"/>
            <a:ext cx="3926691" cy="4660762"/>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12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C69C0E9-998B-55F4-3BD3-C771CE77E64C}"/>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sz="2000" dirty="0" err="1">
                <a:latin typeface="Consolas" panose="020B0609020204030204" pitchFamily="49" charset="0"/>
                <a:cs typeface="Consolas" panose="020B0609020204030204" pitchFamily="49" charset="0"/>
              </a:rPr>
              <a:t>sql</a:t>
            </a:r>
            <a:r>
              <a:rPr lang="en-US" sz="2000" dirty="0">
                <a:latin typeface="Consolas" panose="020B0609020204030204" pitchFamily="49" charset="0"/>
                <a:cs typeface="Consolas" panose="020B0609020204030204" pitchFamily="49" charset="0"/>
              </a:rPr>
              <a:t> </a:t>
            </a:r>
            <a:br>
              <a:rPr lang="en-US" sz="1500" dirty="0">
                <a:latin typeface="Consolas" panose="020B0609020204030204" pitchFamily="49" charset="0"/>
                <a:cs typeface="Consolas" panose="020B0609020204030204" pitchFamily="49" charset="0"/>
              </a:rPr>
            </a:br>
            <a:r>
              <a:rPr lang="en-US" sz="1500" u="none" strike="noStrike" dirty="0">
                <a:latin typeface="Consolas" panose="020B0609020204030204" pitchFamily="49" charset="0"/>
                <a:cs typeface="Consolas" panose="020B0609020204030204" pitchFamily="49" charset="0"/>
              </a:rPr>
              <a:t>records which will display the month names, failure </a:t>
            </a:r>
            <a:r>
              <a:rPr lang="en-US" sz="1500" u="none" strike="noStrike" dirty="0" err="1">
                <a:latin typeface="Consolas" panose="020B0609020204030204" pitchFamily="49" charset="0"/>
                <a:cs typeface="Consolas" panose="020B0609020204030204" pitchFamily="49" charset="0"/>
              </a:rPr>
              <a:t>landing_outcomes</a:t>
            </a:r>
            <a:r>
              <a:rPr lang="en-US" sz="1500" u="none" strike="noStrike" dirty="0">
                <a:latin typeface="Consolas" panose="020B0609020204030204" pitchFamily="49" charset="0"/>
                <a:cs typeface="Consolas" panose="020B0609020204030204" pitchFamily="49" charset="0"/>
              </a:rPr>
              <a:t> in drone ship ,booster versions, </a:t>
            </a:r>
            <a:r>
              <a:rPr lang="en-US" sz="1500" u="none" strike="noStrike" dirty="0" err="1">
                <a:latin typeface="Consolas" panose="020B0609020204030204" pitchFamily="49" charset="0"/>
                <a:cs typeface="Consolas" panose="020B0609020204030204" pitchFamily="49" charset="0"/>
              </a:rPr>
              <a:t>launch_site</a:t>
            </a:r>
            <a:r>
              <a:rPr lang="en-US" sz="1500" u="none" strike="noStrike" dirty="0">
                <a:latin typeface="Consolas" panose="020B0609020204030204" pitchFamily="49" charset="0"/>
                <a:cs typeface="Consolas" panose="020B0609020204030204" pitchFamily="49" charset="0"/>
              </a:rPr>
              <a:t> for the months in year 2015</a:t>
            </a:r>
            <a:br>
              <a:rPr lang="en-US" sz="1500" u="none" strike="noStrike" dirty="0">
                <a:latin typeface="Consolas" panose="020B0609020204030204" pitchFamily="49" charset="0"/>
                <a:cs typeface="Consolas" panose="020B0609020204030204" pitchFamily="49" charset="0"/>
              </a:rPr>
            </a:br>
            <a:endParaRPr lang="en-US" sz="1500" dirty="0">
              <a:latin typeface="Consolas" panose="020B0609020204030204" pitchFamily="49" charset="0"/>
              <a:cs typeface="Consolas" panose="020B0609020204030204" pitchFamily="49" charset="0"/>
            </a:endParaRPr>
          </a:p>
        </p:txBody>
      </p:sp>
      <p:pic>
        <p:nvPicPr>
          <p:cNvPr id="5" name="Content Placeholder 4" descr="A screenshot of a computer&#10;&#10;Description automatically generated">
            <a:extLst>
              <a:ext uri="{FF2B5EF4-FFF2-40B4-BE49-F238E27FC236}">
                <a16:creationId xmlns:a16="http://schemas.microsoft.com/office/drawing/2014/main" id="{BD1C1F68-F000-3C67-8755-1EEB0FE89464}"/>
              </a:ext>
            </a:extLst>
          </p:cNvPr>
          <p:cNvPicPr>
            <a:picLocks noGrp="1" noChangeAspect="1"/>
          </p:cNvPicPr>
          <p:nvPr>
            <p:ph idx="1"/>
          </p:nvPr>
        </p:nvPicPr>
        <p:blipFill>
          <a:blip r:embed="rId3"/>
          <a:stretch>
            <a:fillRect/>
          </a:stretch>
        </p:blipFill>
        <p:spPr>
          <a:xfrm>
            <a:off x="1451579" y="2492613"/>
            <a:ext cx="9603274" cy="2496851"/>
          </a:xfrm>
          <a:prstGeom prst="rect">
            <a:avLst/>
          </a:prstGeom>
        </p:spPr>
      </p:pic>
    </p:spTree>
    <p:extLst>
      <p:ext uri="{BB962C8B-B14F-4D97-AF65-F5344CB8AC3E}">
        <p14:creationId xmlns:p14="http://schemas.microsoft.com/office/powerpoint/2010/main" val="401001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976FE7F-1BED-0403-9254-715E167E5713}"/>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2300" dirty="0" err="1">
                <a:latin typeface="Consolas" panose="020B0609020204030204" pitchFamily="49" charset="0"/>
                <a:cs typeface="Consolas" panose="020B0609020204030204" pitchFamily="49" charset="0"/>
              </a:rPr>
              <a:t>Sql</a:t>
            </a:r>
            <a:br>
              <a:rPr lang="en-US" sz="2300" dirty="0">
                <a:latin typeface="Consolas" panose="020B0609020204030204" pitchFamily="49" charset="0"/>
                <a:cs typeface="Consolas" panose="020B0609020204030204" pitchFamily="49" charset="0"/>
              </a:rPr>
            </a:br>
            <a:r>
              <a:rPr lang="en-US" sz="2300" u="none" strike="noStrike" dirty="0">
                <a:latin typeface="Consolas" panose="020B0609020204030204" pitchFamily="49" charset="0"/>
                <a:cs typeface="Consolas" panose="020B0609020204030204" pitchFamily="49" charset="0"/>
              </a:rPr>
              <a:t>Rank the count of landing outcomes (Failure or Success) between the date 2010-06-04 and 2017-03-20</a:t>
            </a:r>
            <a:br>
              <a:rPr lang="en-US" sz="2300" u="none" strike="noStrike" dirty="0"/>
            </a:br>
            <a:endParaRPr lang="en-US" sz="2300" dirty="0"/>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creenshot of a computer&#10;&#10;Description automatically generated">
            <a:extLst>
              <a:ext uri="{FF2B5EF4-FFF2-40B4-BE49-F238E27FC236}">
                <a16:creationId xmlns:a16="http://schemas.microsoft.com/office/drawing/2014/main" id="{EE325477-5F96-8C87-769F-B1D04D7F192A}"/>
              </a:ext>
            </a:extLst>
          </p:cNvPr>
          <p:cNvPicPr>
            <a:picLocks noGrp="1" noChangeAspect="1"/>
          </p:cNvPicPr>
          <p:nvPr>
            <p:ph idx="1"/>
          </p:nvPr>
        </p:nvPicPr>
        <p:blipFill>
          <a:blip r:embed="rId3"/>
          <a:stretch>
            <a:fillRect/>
          </a:stretch>
        </p:blipFill>
        <p:spPr>
          <a:xfrm>
            <a:off x="6094411" y="829359"/>
            <a:ext cx="4960442" cy="4613209"/>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9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4BD36-5D2A-D591-D109-122F281383D0}"/>
              </a:ext>
            </a:extLst>
          </p:cNvPr>
          <p:cNvSpPr>
            <a:spLocks noGrp="1"/>
          </p:cNvSpPr>
          <p:nvPr>
            <p:ph type="title"/>
          </p:nvPr>
        </p:nvSpPr>
        <p:spPr>
          <a:xfrm>
            <a:off x="1451580" y="804519"/>
            <a:ext cx="4325112" cy="1049235"/>
          </a:xfrm>
        </p:spPr>
        <p:txBody>
          <a:bodyPr>
            <a:normAutofit/>
          </a:bodyPr>
          <a:lstStyle/>
          <a:p>
            <a:r>
              <a:rPr lang="en-GB" sz="2000" dirty="0">
                <a:effectLst/>
                <a:latin typeface="Helvetica" pitchFamily="2" charset="0"/>
              </a:rPr>
              <a:t>Interactive map with Folium</a:t>
            </a:r>
            <a:br>
              <a:rPr lang="en-GB" sz="2000" dirty="0">
                <a:effectLst/>
                <a:latin typeface="Helvetica" pitchFamily="2" charset="0"/>
              </a:rPr>
            </a:br>
            <a:r>
              <a:rPr lang="en-GB" sz="2000" dirty="0">
                <a:effectLst/>
                <a:latin typeface="Helvetica" pitchFamily="2" charset="0"/>
              </a:rPr>
              <a:t>All launch sites</a:t>
            </a:r>
            <a:br>
              <a:rPr lang="en-GB" sz="2000" dirty="0">
                <a:effectLst/>
                <a:latin typeface="Helvetica" pitchFamily="2" charset="0"/>
              </a:rPr>
            </a:br>
            <a:endParaRPr lang="en-US" sz="2000" dirty="0"/>
          </a:p>
        </p:txBody>
      </p:sp>
      <p:cxnSp>
        <p:nvCxnSpPr>
          <p:cNvPr id="29" name="Straight Connector 28">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1" name="Rectangle 30">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35DFE5E6-70D0-7E83-A22F-B1F0F541FAFA}"/>
              </a:ext>
            </a:extLst>
          </p:cNvPr>
          <p:cNvSpPr>
            <a:spLocks noGrp="1"/>
          </p:cNvSpPr>
          <p:nvPr>
            <p:ph idx="1"/>
          </p:nvPr>
        </p:nvSpPr>
        <p:spPr>
          <a:xfrm>
            <a:off x="1451579" y="2015732"/>
            <a:ext cx="4325113" cy="4074172"/>
          </a:xfrm>
        </p:spPr>
        <p:txBody>
          <a:bodyPr>
            <a:normAutofit/>
          </a:bodyPr>
          <a:lstStyle/>
          <a:p>
            <a:pPr>
              <a:lnSpc>
                <a:spcPct val="110000"/>
              </a:lnSpc>
            </a:pPr>
            <a:r>
              <a:rPr lang="en-GB" sz="1100" b="1" dirty="0">
                <a:latin typeface="Consolas" panose="020B0609020204030204" pitchFamily="49" charset="0"/>
                <a:cs typeface="Consolas" panose="020B0609020204030204" pitchFamily="49" charset="0"/>
              </a:rPr>
              <a:t>1. Are all launch sites in proximity to the Equator?</a:t>
            </a:r>
          </a:p>
          <a:p>
            <a:pPr lvl="1">
              <a:lnSpc>
                <a:spcPct val="110000"/>
              </a:lnSpc>
            </a:pPr>
            <a:r>
              <a:rPr lang="en-GB" sz="1100" dirty="0">
                <a:latin typeface="Consolas" panose="020B0609020204030204" pitchFamily="49" charset="0"/>
                <a:cs typeface="Consolas" panose="020B0609020204030204" pitchFamily="49" charset="0"/>
              </a:rPr>
              <a:t>Not all launch sites are located close to the Equator. While the Florida launch sites—Cape Canaveral Space Launch Complex 40 (CCAFS SLC-40) and Kennedy Space </a:t>
            </a:r>
            <a:r>
              <a:rPr lang="en-GB" sz="1100" dirty="0" err="1">
                <a:latin typeface="Consolas" panose="020B0609020204030204" pitchFamily="49" charset="0"/>
                <a:cs typeface="Consolas" panose="020B0609020204030204" pitchFamily="49" charset="0"/>
              </a:rPr>
              <a:t>Center</a:t>
            </a:r>
            <a:r>
              <a:rPr lang="en-GB" sz="1100" dirty="0">
                <a:latin typeface="Consolas" panose="020B0609020204030204" pitchFamily="49" charset="0"/>
                <a:cs typeface="Consolas" panose="020B0609020204030204" pitchFamily="49" charset="0"/>
              </a:rPr>
              <a:t> Launch Complex 39A (KSC LC-39A)—are relatively closer to the Equator, Vandenberg Air Force Base (VAFB SLC-4E) is situated at a much higher latitude of approximately 34.63° North.</a:t>
            </a:r>
          </a:p>
          <a:p>
            <a:pPr>
              <a:lnSpc>
                <a:spcPct val="110000"/>
              </a:lnSpc>
            </a:pPr>
            <a:r>
              <a:rPr lang="en-GB" sz="1100" b="1" dirty="0">
                <a:latin typeface="Consolas" panose="020B0609020204030204" pitchFamily="49" charset="0"/>
                <a:cs typeface="Consolas" panose="020B0609020204030204" pitchFamily="49" charset="0"/>
              </a:rPr>
              <a:t>2. Are all launch sites in very close proximity to the coast?</a:t>
            </a:r>
          </a:p>
          <a:p>
            <a:pPr lvl="1">
              <a:lnSpc>
                <a:spcPct val="110000"/>
              </a:lnSpc>
            </a:pPr>
            <a:r>
              <a:rPr lang="en-GB" sz="1100" dirty="0">
                <a:latin typeface="Consolas" panose="020B0609020204030204" pitchFamily="49" charset="0"/>
                <a:cs typeface="Consolas" panose="020B0609020204030204" pitchFamily="49" charset="0"/>
              </a:rPr>
              <a:t>All identified launch sites are located near coastal regions. The Florida-based sites (CCAFS LC-40, CCAFS SLC-40, and KSC LC-39A) are positioned along the Atlantic coastline, while Vandenberg Air Force Base (VAFB SLC-4E) is located near the Pacific coast in California.</a:t>
            </a:r>
          </a:p>
          <a:p>
            <a:pPr>
              <a:lnSpc>
                <a:spcPct val="110000"/>
              </a:lnSpc>
            </a:pPr>
            <a:endParaRPr lang="en-GB" sz="1100" dirty="0">
              <a:latin typeface="Consolas" panose="020B0609020204030204" pitchFamily="49" charset="0"/>
              <a:cs typeface="Consolas" panose="020B0609020204030204" pitchFamily="49" charset="0"/>
            </a:endParaRPr>
          </a:p>
          <a:p>
            <a:pPr>
              <a:lnSpc>
                <a:spcPct val="110000"/>
              </a:lnSpc>
            </a:pPr>
            <a:endParaRPr lang="en-US" sz="1100" dirty="0">
              <a:latin typeface="Consolas" panose="020B0609020204030204" pitchFamily="49" charset="0"/>
              <a:cs typeface="Consolas" panose="020B0609020204030204" pitchFamily="49" charset="0"/>
            </a:endParaRPr>
          </a:p>
        </p:txBody>
      </p:sp>
      <p:pic>
        <p:nvPicPr>
          <p:cNvPr id="5" name="Content Placeholder 4" descr="A map of the united states&#10;&#10;Description automatically generated">
            <a:extLst>
              <a:ext uri="{FF2B5EF4-FFF2-40B4-BE49-F238E27FC236}">
                <a16:creationId xmlns:a16="http://schemas.microsoft.com/office/drawing/2014/main" id="{9BBB36E0-A0C0-FD8C-1114-F58973D6B70D}"/>
              </a:ext>
            </a:extLst>
          </p:cNvPr>
          <p:cNvPicPr>
            <a:picLocks noChangeAspect="1"/>
          </p:cNvPicPr>
          <p:nvPr/>
        </p:nvPicPr>
        <p:blipFill>
          <a:blip r:embed="rId2"/>
          <a:srcRect r="9337" b="1"/>
          <a:stretch>
            <a:fillRect/>
          </a:stretch>
        </p:blipFill>
        <p:spPr>
          <a:xfrm>
            <a:off x="5767883" y="1931542"/>
            <a:ext cx="5607142" cy="3996641"/>
          </a:xfrm>
          <a:prstGeom prst="rect">
            <a:avLst/>
          </a:prstGeom>
        </p:spPr>
      </p:pic>
    </p:spTree>
    <p:extLst>
      <p:ext uri="{BB962C8B-B14F-4D97-AF65-F5344CB8AC3E}">
        <p14:creationId xmlns:p14="http://schemas.microsoft.com/office/powerpoint/2010/main" val="2864942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9" name="Picture 8" descr="Computer script on a screen">
            <a:extLst>
              <a:ext uri="{FF2B5EF4-FFF2-40B4-BE49-F238E27FC236}">
                <a16:creationId xmlns:a16="http://schemas.microsoft.com/office/drawing/2014/main" id="{7A4C826B-0696-C8CF-539D-E7A227A1BE76}"/>
              </a:ext>
            </a:extLst>
          </p:cNvPr>
          <p:cNvPicPr>
            <a:picLocks noChangeAspect="1"/>
          </p:cNvPicPr>
          <p:nvPr/>
        </p:nvPicPr>
        <p:blipFill>
          <a:blip r:embed="rId2"/>
          <a:srcRect l="9091" t="14992" b="8397"/>
          <a:stretch>
            <a:fillRect/>
          </a:stretch>
        </p:blipFill>
        <p:spPr>
          <a:xfrm>
            <a:off x="305" y="10"/>
            <a:ext cx="12191695" cy="6857990"/>
          </a:xfrm>
          <a:prstGeom prst="rect">
            <a:avLst/>
          </a:prstGeom>
        </p:spPr>
      </p:pic>
      <p:sp>
        <p:nvSpPr>
          <p:cNvPr id="28" name="Rectangle 27">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a:xfrm>
            <a:off x="4063421" y="804520"/>
            <a:ext cx="6815731" cy="1049235"/>
          </a:xfrm>
        </p:spPr>
        <p:txBody>
          <a:bodyPr>
            <a:normAutofit/>
          </a:bodyPr>
          <a:lstStyle/>
          <a:p>
            <a:r>
              <a:rPr lang="en-US">
                <a:solidFill>
                  <a:srgbClr val="FFFFFE"/>
                </a:solidFill>
              </a:rPr>
              <a:t>Executive Summary</a:t>
            </a:r>
            <a:br>
              <a:rPr lang="en-US">
                <a:solidFill>
                  <a:srgbClr val="FFFFFE"/>
                </a:solidFill>
              </a:rPr>
            </a:br>
            <a:endParaRPr lang="en-US">
              <a:solidFill>
                <a:srgbClr val="FFFFFE"/>
              </a:solidFill>
            </a:endParaRPr>
          </a:p>
        </p:txBody>
      </p:sp>
      <p:cxnSp>
        <p:nvCxnSpPr>
          <p:cNvPr id="30" name="Straight Connector 29">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02D2EE"/>
            </a:solidFill>
          </a:ln>
        </p:spPr>
        <p:style>
          <a:lnRef idx="3">
            <a:schemeClr val="accent1"/>
          </a:lnRef>
          <a:fillRef idx="0">
            <a:schemeClr val="accent1"/>
          </a:fillRef>
          <a:effectRef idx="2">
            <a:schemeClr val="accent1"/>
          </a:effectRef>
          <a:fontRef idx="minor">
            <a:schemeClr val="tx1"/>
          </a:fontRef>
        </p:style>
      </p:cxnSp>
      <p:sp>
        <p:nvSpPr>
          <p:cNvPr id="7" name="Content Placeholder 6">
            <a:extLst>
              <a:ext uri="{FF2B5EF4-FFF2-40B4-BE49-F238E27FC236}">
                <a16:creationId xmlns:a16="http://schemas.microsoft.com/office/drawing/2014/main" id="{6219B8DF-63EE-A40F-77B7-E12501CD15C0}"/>
              </a:ext>
            </a:extLst>
          </p:cNvPr>
          <p:cNvSpPr>
            <a:spLocks noGrp="1"/>
          </p:cNvSpPr>
          <p:nvPr>
            <p:ph idx="1"/>
          </p:nvPr>
        </p:nvSpPr>
        <p:spPr>
          <a:xfrm>
            <a:off x="4063421" y="2015733"/>
            <a:ext cx="6815731" cy="4021267"/>
          </a:xfrm>
        </p:spPr>
        <p:txBody>
          <a:bodyPr>
            <a:normAutofit lnSpcReduction="10000"/>
          </a:bodyPr>
          <a:lstStyle/>
          <a:p>
            <a:pPr>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Summary of Methodologies</a:t>
            </a:r>
            <a:endParaRPr lang="en-US" sz="1300" dirty="0">
              <a:solidFill>
                <a:srgbClr val="FFFFFE"/>
              </a:solidFill>
              <a:effectLst/>
              <a:latin typeface="Consolas" panose="020B0609020204030204" pitchFamily="49" charset="0"/>
              <a:cs typeface="Consolas" panose="020B0609020204030204" pitchFamily="49" charset="0"/>
            </a:endParaRPr>
          </a:p>
          <a:p>
            <a:pPr lvl="1">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1. Data Collection: </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Accessed SpaceX launch data from Wikipedia and </a:t>
            </a:r>
            <a:r>
              <a:rPr lang="en-GB" sz="1300" dirty="0" err="1">
                <a:solidFill>
                  <a:srgbClr val="FFFFFE"/>
                </a:solidFill>
                <a:effectLst/>
                <a:latin typeface="Consolas" panose="020B0609020204030204" pitchFamily="49" charset="0"/>
                <a:cs typeface="Consolas" panose="020B0609020204030204" pitchFamily="49" charset="0"/>
              </a:rPr>
              <a:t>spacex</a:t>
            </a:r>
            <a:r>
              <a:rPr lang="en-GB" sz="1300" dirty="0">
                <a:solidFill>
                  <a:srgbClr val="FFFFFE"/>
                </a:solidFill>
                <a:effectLst/>
                <a:latin typeface="Consolas" panose="020B0609020204030204" pitchFamily="49" charset="0"/>
                <a:cs typeface="Consolas" panose="020B0609020204030204" pitchFamily="49" charset="0"/>
              </a:rPr>
              <a:t>.</a:t>
            </a:r>
          </a:p>
          <a:p>
            <a:pPr lvl="1">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2. Data Cleaning &amp; Preparation:</a:t>
            </a:r>
          </a:p>
          <a:p>
            <a:pPr lvl="2">
              <a:lnSpc>
                <a:spcPct val="110000"/>
              </a:lnSpc>
              <a:buClr>
                <a:srgbClr val="02D2EE"/>
              </a:buClr>
            </a:pPr>
            <a:r>
              <a:rPr lang="en-GB" sz="1300" dirty="0">
                <a:solidFill>
                  <a:srgbClr val="FFFFFE"/>
                </a:solidFill>
                <a:latin typeface="Consolas" panose="020B0609020204030204" pitchFamily="49" charset="0"/>
                <a:cs typeface="Consolas" panose="020B0609020204030204" pitchFamily="49" charset="0"/>
              </a:rPr>
              <a:t>U</a:t>
            </a:r>
            <a:r>
              <a:rPr lang="en-GB" sz="1300" dirty="0">
                <a:solidFill>
                  <a:srgbClr val="FFFFFE"/>
                </a:solidFill>
                <a:effectLst/>
                <a:latin typeface="Consolas" panose="020B0609020204030204" pitchFamily="49" charset="0"/>
                <a:cs typeface="Consolas" panose="020B0609020204030204" pitchFamily="49" charset="0"/>
              </a:rPr>
              <a:t>nderstand, clean, and </a:t>
            </a:r>
            <a:r>
              <a:rPr lang="en-GB" sz="1300" dirty="0" err="1">
                <a:solidFill>
                  <a:srgbClr val="FFFFFE"/>
                </a:solidFill>
                <a:effectLst/>
                <a:latin typeface="Consolas" panose="020B0609020204030204" pitchFamily="49" charset="0"/>
                <a:cs typeface="Consolas" panose="020B0609020204030204" pitchFamily="49" charset="0"/>
              </a:rPr>
              <a:t>preprocess</a:t>
            </a:r>
            <a:r>
              <a:rPr lang="en-GB" sz="1300" dirty="0">
                <a:solidFill>
                  <a:srgbClr val="FFFFFE"/>
                </a:solidFill>
                <a:effectLst/>
                <a:latin typeface="Consolas" panose="020B0609020204030204" pitchFamily="49" charset="0"/>
                <a:cs typeface="Consolas" panose="020B0609020204030204" pitchFamily="49" charset="0"/>
              </a:rPr>
              <a:t> the data.</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Stored data in database and performed SQL queries.</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Conducted exploratory data analysis.</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Created new features and standardized the data.	</a:t>
            </a:r>
          </a:p>
          <a:p>
            <a:pPr lvl="1">
              <a:lnSpc>
                <a:spcPct val="110000"/>
              </a:lnSpc>
              <a:buClr>
                <a:srgbClr val="02D2EE"/>
              </a:buClr>
            </a:pPr>
            <a:r>
              <a:rPr lang="en-GB" sz="1300" dirty="0">
                <a:solidFill>
                  <a:srgbClr val="FFFFFE"/>
                </a:solidFill>
                <a:latin typeface="Consolas" panose="020B0609020204030204" pitchFamily="49" charset="0"/>
                <a:cs typeface="Consolas" panose="020B0609020204030204" pitchFamily="49" charset="0"/>
              </a:rPr>
              <a:t>3</a:t>
            </a:r>
            <a:r>
              <a:rPr lang="en-GB" sz="1300" dirty="0">
                <a:solidFill>
                  <a:srgbClr val="FFFFFE"/>
                </a:solidFill>
                <a:effectLst/>
                <a:latin typeface="Consolas" panose="020B0609020204030204" pitchFamily="49" charset="0"/>
                <a:cs typeface="Consolas" panose="020B0609020204030204" pitchFamily="49" charset="0"/>
              </a:rPr>
              <a:t>. Interactive Visualizations:</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Built an interactive using Folium.</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Built an interactive dashboard with </a:t>
            </a:r>
            <a:r>
              <a:rPr lang="en-GB" sz="1300" dirty="0" err="1">
                <a:solidFill>
                  <a:srgbClr val="FFFFFE"/>
                </a:solidFill>
                <a:effectLst/>
                <a:latin typeface="Consolas" panose="020B0609020204030204" pitchFamily="49" charset="0"/>
                <a:cs typeface="Consolas" panose="020B0609020204030204" pitchFamily="49" charset="0"/>
              </a:rPr>
              <a:t>Plotly</a:t>
            </a:r>
            <a:r>
              <a:rPr lang="en-GB" sz="1300" dirty="0">
                <a:solidFill>
                  <a:srgbClr val="FFFFFE"/>
                </a:solidFill>
                <a:effectLst/>
                <a:latin typeface="Consolas" panose="020B0609020204030204" pitchFamily="49" charset="0"/>
                <a:cs typeface="Consolas" panose="020B0609020204030204" pitchFamily="49" charset="0"/>
              </a:rPr>
              <a:t> Dash.</a:t>
            </a:r>
          </a:p>
          <a:p>
            <a:pPr lvl="1">
              <a:lnSpc>
                <a:spcPct val="110000"/>
              </a:lnSpc>
              <a:buClr>
                <a:srgbClr val="02D2EE"/>
              </a:buClr>
            </a:pPr>
            <a:r>
              <a:rPr lang="en-GB" sz="1300" dirty="0">
                <a:solidFill>
                  <a:srgbClr val="FFFFFE"/>
                </a:solidFill>
                <a:latin typeface="Consolas" panose="020B0609020204030204" pitchFamily="49" charset="0"/>
                <a:cs typeface="Consolas" panose="020B0609020204030204" pitchFamily="49" charset="0"/>
              </a:rPr>
              <a:t>4</a:t>
            </a:r>
            <a:r>
              <a:rPr lang="en-GB" sz="1300" dirty="0">
                <a:solidFill>
                  <a:srgbClr val="FFFFFE"/>
                </a:solidFill>
                <a:effectLst/>
                <a:latin typeface="Consolas" panose="020B0609020204030204" pitchFamily="49" charset="0"/>
                <a:cs typeface="Consolas" panose="020B0609020204030204" pitchFamily="49" charset="0"/>
              </a:rPr>
              <a:t>. Model Building &amp; Evaluation:</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Implement multiple models.</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Tuned hyperparameters with </a:t>
            </a:r>
            <a:r>
              <a:rPr lang="en-GB" sz="1300" dirty="0" err="1">
                <a:solidFill>
                  <a:srgbClr val="FFFFFE"/>
                </a:solidFill>
                <a:effectLst/>
                <a:latin typeface="Consolas" panose="020B0609020204030204" pitchFamily="49" charset="0"/>
                <a:cs typeface="Consolas" panose="020B0609020204030204" pitchFamily="49" charset="0"/>
              </a:rPr>
              <a:t>GridSearchCV</a:t>
            </a:r>
            <a:r>
              <a:rPr lang="en-GB" sz="1300" dirty="0">
                <a:solidFill>
                  <a:srgbClr val="FFFFFE"/>
                </a:solidFill>
                <a:effectLst/>
                <a:latin typeface="Consolas" panose="020B0609020204030204" pitchFamily="49" charset="0"/>
                <a:cs typeface="Consolas" panose="020B0609020204030204" pitchFamily="49" charset="0"/>
              </a:rPr>
              <a:t>.</a:t>
            </a:r>
          </a:p>
          <a:p>
            <a:pPr lvl="2">
              <a:lnSpc>
                <a:spcPct val="110000"/>
              </a:lnSpc>
              <a:buClr>
                <a:srgbClr val="02D2EE"/>
              </a:buClr>
            </a:pPr>
            <a:r>
              <a:rPr lang="en-GB" sz="1300" dirty="0">
                <a:solidFill>
                  <a:srgbClr val="FFFFFE"/>
                </a:solidFill>
                <a:effectLst/>
                <a:latin typeface="Consolas" panose="020B0609020204030204" pitchFamily="49" charset="0"/>
                <a:cs typeface="Consolas" panose="020B0609020204030204" pitchFamily="49" charset="0"/>
              </a:rPr>
              <a:t>Evaluated models using test data accuracy.</a:t>
            </a:r>
          </a:p>
          <a:p>
            <a:pPr lvl="2">
              <a:lnSpc>
                <a:spcPct val="110000"/>
              </a:lnSpc>
              <a:buClr>
                <a:srgbClr val="02D2EE"/>
              </a:buClr>
            </a:pPr>
            <a:endParaRPr lang="en-GB" sz="1300" dirty="0">
              <a:solidFill>
                <a:srgbClr val="FFFFFE"/>
              </a:solidFill>
              <a:effectLst/>
              <a:latin typeface="Consolas" panose="020B0609020204030204" pitchFamily="49" charset="0"/>
              <a:cs typeface="Consolas" panose="020B0609020204030204" pitchFamily="49" charset="0"/>
            </a:endParaRPr>
          </a:p>
          <a:p>
            <a:pPr lvl="1">
              <a:lnSpc>
                <a:spcPct val="110000"/>
              </a:lnSpc>
              <a:buClr>
                <a:srgbClr val="02D2EE"/>
              </a:buClr>
            </a:pPr>
            <a:endParaRPr lang="en-GB" sz="1300" dirty="0">
              <a:solidFill>
                <a:srgbClr val="FFFFFE"/>
              </a:solidFill>
              <a:effectLst/>
              <a:latin typeface="Consolas" panose="020B0609020204030204" pitchFamily="49" charset="0"/>
              <a:cs typeface="Consolas" panose="020B0609020204030204" pitchFamily="49" charset="0"/>
            </a:endParaRPr>
          </a:p>
          <a:p>
            <a:pPr lvl="1">
              <a:lnSpc>
                <a:spcPct val="110000"/>
              </a:lnSpc>
              <a:buClr>
                <a:srgbClr val="02D2EE"/>
              </a:buClr>
            </a:pPr>
            <a:endParaRPr lang="en-GB" sz="1300" dirty="0">
              <a:solidFill>
                <a:srgbClr val="FFFFFE"/>
              </a:solidFill>
              <a:effectLst/>
              <a:latin typeface="Consolas" panose="020B0609020204030204" pitchFamily="49" charset="0"/>
              <a:cs typeface="Consolas" panose="020B0609020204030204" pitchFamily="49" charset="0"/>
            </a:endParaRPr>
          </a:p>
          <a:p>
            <a:pPr marL="457200" lvl="1" indent="0">
              <a:lnSpc>
                <a:spcPct val="110000"/>
              </a:lnSpc>
              <a:buClr>
                <a:srgbClr val="02D2EE"/>
              </a:buClr>
              <a:buNone/>
            </a:pPr>
            <a:endParaRPr lang="en-GB" sz="1300" dirty="0">
              <a:solidFill>
                <a:srgbClr val="FFFFFE"/>
              </a:solidFill>
              <a:effectLst/>
              <a:latin typeface="Helvetica" pitchFamily="2" charset="0"/>
            </a:endParaRPr>
          </a:p>
        </p:txBody>
      </p:sp>
    </p:spTree>
    <p:extLst>
      <p:ext uri="{BB962C8B-B14F-4D97-AF65-F5344CB8AC3E}">
        <p14:creationId xmlns:p14="http://schemas.microsoft.com/office/powerpoint/2010/main" val="4135617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1" name="Picture 50">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3" name="Straight Connector 52">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7" name="Rectangle 56">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ABAB85E-8D42-92A4-0BFD-FA9AFFC65054}"/>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1200"/>
              <a:t>Interactive map with Folium</a:t>
            </a:r>
            <a:br>
              <a:rPr lang="en-US" sz="1200"/>
            </a:br>
            <a:r>
              <a:rPr lang="en-US" sz="1200" u="none" strike="noStrike"/>
              <a:t>Mark the success/failed launches for each site on the map</a:t>
            </a:r>
            <a:br>
              <a:rPr lang="en-US" sz="1200" u="none" strike="noStrike"/>
            </a:br>
            <a:endParaRPr lang="en-US" sz="1200"/>
          </a:p>
        </p:txBody>
      </p:sp>
      <p:pic>
        <p:nvPicPr>
          <p:cNvPr id="22" name="Picture 21" descr="A close-up of a computer screen&#10;&#10;Description automatically generated">
            <a:extLst>
              <a:ext uri="{FF2B5EF4-FFF2-40B4-BE49-F238E27FC236}">
                <a16:creationId xmlns:a16="http://schemas.microsoft.com/office/drawing/2014/main" id="{61028A78-7941-2B5F-906C-B062752FD6ED}"/>
              </a:ext>
            </a:extLst>
          </p:cNvPr>
          <p:cNvPicPr>
            <a:picLocks noChangeAspect="1"/>
          </p:cNvPicPr>
          <p:nvPr/>
        </p:nvPicPr>
        <p:blipFill>
          <a:blip r:embed="rId3"/>
          <a:stretch>
            <a:fillRect/>
          </a:stretch>
        </p:blipFill>
        <p:spPr>
          <a:xfrm>
            <a:off x="4082016" y="2528698"/>
            <a:ext cx="4242437" cy="1601519"/>
          </a:xfrm>
          <a:prstGeom prst="rect">
            <a:avLst/>
          </a:prstGeom>
        </p:spPr>
      </p:pic>
      <p:pic>
        <p:nvPicPr>
          <p:cNvPr id="20" name="Content Placeholder 19" descr="A close-up of a map&#10;&#10;Description automatically generated">
            <a:extLst>
              <a:ext uri="{FF2B5EF4-FFF2-40B4-BE49-F238E27FC236}">
                <a16:creationId xmlns:a16="http://schemas.microsoft.com/office/drawing/2014/main" id="{53F1DC8A-9E13-7E09-CAD9-84CB527E666F}"/>
              </a:ext>
            </a:extLst>
          </p:cNvPr>
          <p:cNvPicPr>
            <a:picLocks noChangeAspect="1"/>
          </p:cNvPicPr>
          <p:nvPr/>
        </p:nvPicPr>
        <p:blipFill>
          <a:blip r:embed="rId4"/>
          <a:stretch>
            <a:fillRect/>
          </a:stretch>
        </p:blipFill>
        <p:spPr>
          <a:xfrm>
            <a:off x="1852522" y="1019948"/>
            <a:ext cx="9397680" cy="1260909"/>
          </a:xfrm>
          <a:prstGeom prst="rect">
            <a:avLst/>
          </a:prstGeom>
        </p:spPr>
      </p:pic>
      <p:cxnSp>
        <p:nvCxnSpPr>
          <p:cNvPr id="61" name="Straight Connector 60">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3" name="Picture 62">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5" name="Straight Connector 64">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64640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9981-07B8-4D17-8CB4-EE47F1BEA635}"/>
              </a:ext>
            </a:extLst>
          </p:cNvPr>
          <p:cNvSpPr>
            <a:spLocks noGrp="1"/>
          </p:cNvSpPr>
          <p:nvPr>
            <p:ph type="title"/>
          </p:nvPr>
        </p:nvSpPr>
        <p:spPr>
          <a:xfrm>
            <a:off x="1369386" y="615935"/>
            <a:ext cx="9603275" cy="1049235"/>
          </a:xfrm>
        </p:spPr>
        <p:txBody>
          <a:bodyPr>
            <a:normAutofit fontScale="90000"/>
          </a:bodyPr>
          <a:lstStyle/>
          <a:p>
            <a:r>
              <a:rPr lang="en-GB" sz="3200" dirty="0">
                <a:effectLst/>
                <a:latin typeface="Helvetica" pitchFamily="2" charset="0"/>
              </a:rPr>
              <a:t>Interactive map with Folium</a:t>
            </a:r>
            <a:br>
              <a:rPr lang="en-US" dirty="0"/>
            </a:br>
            <a:r>
              <a:rPr lang="en-GB" sz="2000" b="1" i="0" u="none" strike="noStrike" dirty="0">
                <a:effectLst/>
                <a:latin typeface="Consolas" panose="020B0609020204030204" pitchFamily="49" charset="0"/>
                <a:cs typeface="Consolas" panose="020B0609020204030204" pitchFamily="49" charset="0"/>
              </a:rPr>
              <a:t>Calculate the distances between a launch site to its proximities</a:t>
            </a:r>
            <a:br>
              <a:rPr lang="en-GB" sz="2000" b="1" i="0" u="none" strike="noStrike" dirty="0">
                <a:effectLst/>
                <a:latin typeface="Consolas" panose="020B0609020204030204" pitchFamily="49" charset="0"/>
                <a:cs typeface="Consolas" panose="020B0609020204030204" pitchFamily="49" charset="0"/>
              </a:rPr>
            </a:br>
            <a:endParaRPr lang="en-US" sz="2000"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AD8715FA-6039-D815-96ED-A13C24DCB67E}"/>
              </a:ext>
            </a:extLst>
          </p:cNvPr>
          <p:cNvSpPr>
            <a:spLocks noGrp="1"/>
          </p:cNvSpPr>
          <p:nvPr>
            <p:ph idx="1"/>
          </p:nvPr>
        </p:nvSpPr>
        <p:spPr>
          <a:xfrm>
            <a:off x="5106256" y="2015732"/>
            <a:ext cx="5948598" cy="3450613"/>
          </a:xfrm>
        </p:spPr>
        <p:txBody>
          <a:bodyPr>
            <a:normAutofit fontScale="85000" lnSpcReduction="20000"/>
          </a:bodyPr>
          <a:lstStyle/>
          <a:p>
            <a:r>
              <a:rPr lang="en-GB" dirty="0">
                <a:latin typeface="Consolas" panose="020B0609020204030204" pitchFamily="49" charset="0"/>
                <a:cs typeface="Consolas" panose="020B0609020204030204" pitchFamily="49" charset="0"/>
              </a:rPr>
              <a:t>This plot visually represents the distance between the CCAFS SLC-40 launch site and the nearest coastline. The calculated distance is approximately 0.51 </a:t>
            </a:r>
            <a:r>
              <a:rPr lang="en-GB" dirty="0" err="1">
                <a:latin typeface="Consolas" panose="020B0609020204030204" pitchFamily="49" charset="0"/>
                <a:cs typeface="Consolas" panose="020B0609020204030204" pitchFamily="49" charset="0"/>
              </a:rPr>
              <a:t>kilometers</a:t>
            </a:r>
            <a:r>
              <a:rPr lang="en-GB" dirty="0">
                <a:latin typeface="Consolas" panose="020B0609020204030204" pitchFamily="49" charset="0"/>
                <a:cs typeface="Consolas" panose="020B0609020204030204" pitchFamily="49" charset="0"/>
              </a:rPr>
              <a:t>, as indicated by the marker. The added </a:t>
            </a:r>
            <a:r>
              <a:rPr lang="en-GB" dirty="0" err="1">
                <a:latin typeface="Consolas" panose="020B0609020204030204" pitchFamily="49" charset="0"/>
                <a:cs typeface="Consolas" panose="020B0609020204030204" pitchFamily="49" charset="0"/>
              </a:rPr>
              <a:t>PolyLine</a:t>
            </a:r>
            <a:r>
              <a:rPr lang="en-GB" dirty="0">
                <a:latin typeface="Consolas" panose="020B0609020204030204" pitchFamily="49" charset="0"/>
                <a:cs typeface="Consolas" panose="020B0609020204030204" pitchFamily="49" charset="0"/>
              </a:rPr>
              <a:t> illustrates the straight-line distance, emphasizing the close proximity of the launch site to the coast. Such coastal positioning is typical for launch sites, as it supports over-water flight trajectories and safe booster recovery operations while minimizing risk to populated areas.</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E813BB2-82E4-9097-D7B7-4451F9A7AE87}"/>
                  </a:ext>
                </a:extLst>
              </p14:cNvPr>
              <p14:cNvContentPartPr/>
              <p14:nvPr/>
            </p14:nvContentPartPr>
            <p14:xfrm>
              <a:off x="3188099" y="1082593"/>
              <a:ext cx="3240" cy="360"/>
            </p14:xfrm>
          </p:contentPart>
        </mc:Choice>
        <mc:Fallback>
          <p:pic>
            <p:nvPicPr>
              <p:cNvPr id="4" name="Ink 3">
                <a:extLst>
                  <a:ext uri="{FF2B5EF4-FFF2-40B4-BE49-F238E27FC236}">
                    <a16:creationId xmlns:a16="http://schemas.microsoft.com/office/drawing/2014/main" id="{7E813BB2-82E4-9097-D7B7-4451F9A7AE87}"/>
                  </a:ext>
                </a:extLst>
              </p:cNvPr>
              <p:cNvPicPr/>
              <p:nvPr/>
            </p:nvPicPr>
            <p:blipFill>
              <a:blip r:embed="rId3"/>
              <a:stretch>
                <a:fillRect/>
              </a:stretch>
            </p:blipFill>
            <p:spPr>
              <a:xfrm>
                <a:off x="3181979" y="1076473"/>
                <a:ext cx="154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47591D0-506E-76E5-9507-92F153D32173}"/>
                  </a:ext>
                </a:extLst>
              </p14:cNvPr>
              <p14:cNvContentPartPr/>
              <p14:nvPr/>
            </p14:nvContentPartPr>
            <p14:xfrm>
              <a:off x="3986219" y="1082593"/>
              <a:ext cx="3240" cy="360"/>
            </p14:xfrm>
          </p:contentPart>
        </mc:Choice>
        <mc:Fallback>
          <p:pic>
            <p:nvPicPr>
              <p:cNvPr id="5" name="Ink 4">
                <a:extLst>
                  <a:ext uri="{FF2B5EF4-FFF2-40B4-BE49-F238E27FC236}">
                    <a16:creationId xmlns:a16="http://schemas.microsoft.com/office/drawing/2014/main" id="{547591D0-506E-76E5-9507-92F153D32173}"/>
                  </a:ext>
                </a:extLst>
              </p:cNvPr>
              <p:cNvPicPr/>
              <p:nvPr/>
            </p:nvPicPr>
            <p:blipFill>
              <a:blip r:embed="rId3"/>
              <a:stretch>
                <a:fillRect/>
              </a:stretch>
            </p:blipFill>
            <p:spPr>
              <a:xfrm>
                <a:off x="3980099" y="1076473"/>
                <a:ext cx="154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14E9BD5-F67F-97F8-085A-0AFCAFB4D5CE}"/>
                  </a:ext>
                </a:extLst>
              </p14:cNvPr>
              <p14:cNvContentPartPr/>
              <p14:nvPr/>
            </p14:nvContentPartPr>
            <p14:xfrm>
              <a:off x="2645745" y="1140553"/>
              <a:ext cx="360" cy="360"/>
            </p14:xfrm>
          </p:contentPart>
        </mc:Choice>
        <mc:Fallback>
          <p:pic>
            <p:nvPicPr>
              <p:cNvPr id="6" name="Ink 5">
                <a:extLst>
                  <a:ext uri="{FF2B5EF4-FFF2-40B4-BE49-F238E27FC236}">
                    <a16:creationId xmlns:a16="http://schemas.microsoft.com/office/drawing/2014/main" id="{A14E9BD5-F67F-97F8-085A-0AFCAFB4D5CE}"/>
                  </a:ext>
                </a:extLst>
              </p:cNvPr>
              <p:cNvPicPr/>
              <p:nvPr/>
            </p:nvPicPr>
            <p:blipFill>
              <a:blip r:embed="rId6"/>
              <a:stretch>
                <a:fillRect/>
              </a:stretch>
            </p:blipFill>
            <p:spPr>
              <a:xfrm>
                <a:off x="2639625" y="1134433"/>
                <a:ext cx="12600" cy="12600"/>
              </a:xfrm>
              <a:prstGeom prst="rect">
                <a:avLst/>
              </a:prstGeom>
            </p:spPr>
          </p:pic>
        </mc:Fallback>
      </mc:AlternateContent>
      <p:pic>
        <p:nvPicPr>
          <p:cNvPr id="10" name="Picture 9" descr="A map with a road and a parking lot&#10;&#10;Description automatically generated with medium confidence">
            <a:extLst>
              <a:ext uri="{FF2B5EF4-FFF2-40B4-BE49-F238E27FC236}">
                <a16:creationId xmlns:a16="http://schemas.microsoft.com/office/drawing/2014/main" id="{4BA90EC3-C966-526A-8AAA-353EA6BCE80D}"/>
              </a:ext>
            </a:extLst>
          </p:cNvPr>
          <p:cNvPicPr>
            <a:picLocks noChangeAspect="1"/>
          </p:cNvPicPr>
          <p:nvPr/>
        </p:nvPicPr>
        <p:blipFill>
          <a:blip r:embed="rId7"/>
          <a:stretch>
            <a:fillRect/>
          </a:stretch>
        </p:blipFill>
        <p:spPr>
          <a:xfrm>
            <a:off x="485568" y="2002889"/>
            <a:ext cx="4320353" cy="3649279"/>
          </a:xfrm>
          <a:prstGeom prst="rect">
            <a:avLst/>
          </a:prstGeom>
        </p:spPr>
      </p:pic>
    </p:spTree>
    <p:extLst>
      <p:ext uri="{BB962C8B-B14F-4D97-AF65-F5344CB8AC3E}">
        <p14:creationId xmlns:p14="http://schemas.microsoft.com/office/powerpoint/2010/main" val="3861307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76DC-48D0-ACDE-0573-F3CC26C2158D}"/>
              </a:ext>
            </a:extLst>
          </p:cNvPr>
          <p:cNvSpPr>
            <a:spLocks noGrp="1"/>
          </p:cNvSpPr>
          <p:nvPr>
            <p:ph type="title"/>
          </p:nvPr>
        </p:nvSpPr>
        <p:spPr>
          <a:xfrm>
            <a:off x="1451579" y="804519"/>
            <a:ext cx="9603275" cy="1049235"/>
          </a:xfrm>
        </p:spPr>
        <p:txBody>
          <a:bodyPr>
            <a:normAutofit/>
          </a:bodyPr>
          <a:lstStyle/>
          <a:p>
            <a:r>
              <a:rPr lang="en-GB" sz="2200" dirty="0">
                <a:effectLst/>
                <a:latin typeface="Consolas" panose="020B0609020204030204" pitchFamily="49" charset="0"/>
                <a:cs typeface="Consolas" panose="020B0609020204030204" pitchFamily="49" charset="0"/>
              </a:rPr>
              <a:t>Build a Dashboard with </a:t>
            </a:r>
            <a:r>
              <a:rPr lang="en-GB" sz="2200" dirty="0" err="1">
                <a:effectLst/>
                <a:latin typeface="Consolas" panose="020B0609020204030204" pitchFamily="49" charset="0"/>
                <a:cs typeface="Consolas" panose="020B0609020204030204" pitchFamily="49" charset="0"/>
              </a:rPr>
              <a:t>Plotly</a:t>
            </a:r>
            <a:r>
              <a:rPr lang="en-GB" sz="2200" dirty="0">
                <a:effectLst/>
                <a:latin typeface="Consolas" panose="020B0609020204030204" pitchFamily="49" charset="0"/>
                <a:cs typeface="Consolas" panose="020B0609020204030204" pitchFamily="49" charset="0"/>
              </a:rPr>
              <a:t> Dash</a:t>
            </a:r>
            <a:br>
              <a:rPr lang="en-GB" sz="2200" dirty="0">
                <a:effectLst/>
                <a:latin typeface="Helvetica" pitchFamily="2" charset="0"/>
              </a:rPr>
            </a:br>
            <a:r>
              <a:rPr lang="en-GB" sz="2200" dirty="0">
                <a:effectLst/>
                <a:latin typeface="Consolas" panose="020B0609020204030204" pitchFamily="49" charset="0"/>
                <a:cs typeface="Consolas" panose="020B0609020204030204" pitchFamily="49" charset="0"/>
              </a:rPr>
              <a:t>Launch success count for all sites</a:t>
            </a:r>
            <a:br>
              <a:rPr lang="en-GB" sz="2200" dirty="0">
                <a:effectLst/>
                <a:latin typeface="Helvetica" pitchFamily="2" charset="0"/>
              </a:rPr>
            </a:br>
            <a:endParaRPr lang="en-US" sz="2200" dirty="0"/>
          </a:p>
        </p:txBody>
      </p:sp>
      <p:pic>
        <p:nvPicPr>
          <p:cNvPr id="5" name="Content Placeholder 4" descr="A pie chart with numbers and text with Crust in the background&#10;&#10;Description automatically generated">
            <a:extLst>
              <a:ext uri="{FF2B5EF4-FFF2-40B4-BE49-F238E27FC236}">
                <a16:creationId xmlns:a16="http://schemas.microsoft.com/office/drawing/2014/main" id="{1C486BF5-746C-ABBD-EC51-AA3A6940A7FE}"/>
              </a:ext>
            </a:extLst>
          </p:cNvPr>
          <p:cNvPicPr>
            <a:picLocks noChangeAspect="1"/>
          </p:cNvPicPr>
          <p:nvPr/>
        </p:nvPicPr>
        <p:blipFill>
          <a:blip r:embed="rId2"/>
          <a:stretch>
            <a:fillRect/>
          </a:stretch>
        </p:blipFill>
        <p:spPr>
          <a:xfrm>
            <a:off x="1451579" y="2358317"/>
            <a:ext cx="4960443" cy="2765446"/>
          </a:xfrm>
          <a:prstGeom prst="rect">
            <a:avLst/>
          </a:prstGeom>
        </p:spPr>
      </p:pic>
      <p:sp>
        <p:nvSpPr>
          <p:cNvPr id="9" name="Content Placeholder 8">
            <a:extLst>
              <a:ext uri="{FF2B5EF4-FFF2-40B4-BE49-F238E27FC236}">
                <a16:creationId xmlns:a16="http://schemas.microsoft.com/office/drawing/2014/main" id="{1D837B3D-BE1B-465F-BCD9-44B5CBDE3EB1}"/>
              </a:ext>
            </a:extLst>
          </p:cNvPr>
          <p:cNvSpPr>
            <a:spLocks noGrp="1"/>
          </p:cNvSpPr>
          <p:nvPr>
            <p:ph idx="1"/>
          </p:nvPr>
        </p:nvSpPr>
        <p:spPr>
          <a:xfrm>
            <a:off x="6892299" y="2015734"/>
            <a:ext cx="4162555" cy="3450613"/>
          </a:xfrm>
        </p:spPr>
        <p:txBody>
          <a:bodyPr>
            <a:normAutofit/>
          </a:bodyPr>
          <a:lstStyle/>
          <a:p>
            <a:r>
              <a:rPr lang="en-GB" dirty="0">
                <a:solidFill>
                  <a:srgbClr val="1F1F1F"/>
                </a:solidFill>
                <a:effectLst/>
                <a:latin typeface="Helvetica" pitchFamily="2" charset="0"/>
              </a:rPr>
              <a:t>KSC LC-39A experienced the highest proportion of successful landings, followed by CCAFS LC-40.</a:t>
            </a:r>
          </a:p>
          <a:p>
            <a:r>
              <a:rPr lang="en-GB" dirty="0">
                <a:solidFill>
                  <a:srgbClr val="1F1F1F"/>
                </a:solidFill>
                <a:effectLst/>
                <a:latin typeface="Arial" panose="020B0604020202020204" pitchFamily="34" charset="0"/>
              </a:rPr>
              <a:t> </a:t>
            </a:r>
            <a:r>
              <a:rPr lang="en-GB" dirty="0">
                <a:solidFill>
                  <a:srgbClr val="1F1F1F"/>
                </a:solidFill>
                <a:effectLst/>
                <a:latin typeface="Helvetica" pitchFamily="2" charset="0"/>
              </a:rPr>
              <a:t>VAFB SLC-4E and CCAFS SLC-40 the lowest.</a:t>
            </a:r>
          </a:p>
          <a:p>
            <a:endParaRPr lang="en-US" dirty="0"/>
          </a:p>
        </p:txBody>
      </p:sp>
    </p:spTree>
    <p:extLst>
      <p:ext uri="{BB962C8B-B14F-4D97-AF65-F5344CB8AC3E}">
        <p14:creationId xmlns:p14="http://schemas.microsoft.com/office/powerpoint/2010/main" val="371074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6E06AC5-CBF9-FCA8-DF84-2FD83C943EAD}"/>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000" dirty="0"/>
              <a:t>Build a Dashboard with </a:t>
            </a:r>
            <a:r>
              <a:rPr lang="en-US" sz="2000" dirty="0" err="1"/>
              <a:t>Plotly</a:t>
            </a:r>
            <a:r>
              <a:rPr lang="en-US" sz="2000" dirty="0"/>
              <a:t> Dash</a:t>
            </a:r>
            <a:br>
              <a:rPr lang="en-US" sz="2000" dirty="0"/>
            </a:br>
            <a:r>
              <a:rPr lang="en-US" sz="2000" dirty="0"/>
              <a:t>Launch site with highest launch success ratio</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a red circle&#10;&#10;Description automatically generated">
            <a:extLst>
              <a:ext uri="{FF2B5EF4-FFF2-40B4-BE49-F238E27FC236}">
                <a16:creationId xmlns:a16="http://schemas.microsoft.com/office/drawing/2014/main" id="{221D5DC8-C108-C1E7-FE66-88A9812BD8DB}"/>
              </a:ext>
            </a:extLst>
          </p:cNvPr>
          <p:cNvPicPr>
            <a:picLocks noGrp="1" noChangeAspect="1"/>
          </p:cNvPicPr>
          <p:nvPr>
            <p:ph idx="1"/>
          </p:nvPr>
        </p:nvPicPr>
        <p:blipFill>
          <a:blip r:embed="rId3"/>
          <a:stretch>
            <a:fillRect/>
          </a:stretch>
        </p:blipFill>
        <p:spPr>
          <a:xfrm>
            <a:off x="4703571" y="1116345"/>
            <a:ext cx="6112524" cy="3866172"/>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597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FA6F-82D3-99C1-7146-CE42B15DA2B3}"/>
              </a:ext>
            </a:extLst>
          </p:cNvPr>
          <p:cNvSpPr>
            <a:spLocks noGrp="1"/>
          </p:cNvSpPr>
          <p:nvPr>
            <p:ph type="title"/>
          </p:nvPr>
        </p:nvSpPr>
        <p:spPr>
          <a:xfrm>
            <a:off x="1451579" y="804519"/>
            <a:ext cx="9603275" cy="1049235"/>
          </a:xfrm>
        </p:spPr>
        <p:txBody>
          <a:bodyPr>
            <a:normAutofit/>
          </a:bodyPr>
          <a:lstStyle/>
          <a:p>
            <a:r>
              <a:rPr lang="en-US" sz="2200">
                <a:latin typeface="Consolas" panose="020B0609020204030204" pitchFamily="49" charset="0"/>
                <a:cs typeface="Consolas" panose="020B0609020204030204" pitchFamily="49" charset="0"/>
              </a:rPr>
              <a:t>Build a Dashboard with </a:t>
            </a:r>
            <a:r>
              <a:rPr lang="en-US" sz="2200" err="1">
                <a:latin typeface="Consolas" panose="020B0609020204030204" pitchFamily="49" charset="0"/>
                <a:cs typeface="Consolas" panose="020B0609020204030204" pitchFamily="49" charset="0"/>
              </a:rPr>
              <a:t>Plotly</a:t>
            </a:r>
            <a:r>
              <a:rPr lang="en-US" sz="2200">
                <a:latin typeface="Consolas" panose="020B0609020204030204" pitchFamily="49" charset="0"/>
                <a:cs typeface="Consolas" panose="020B0609020204030204" pitchFamily="49" charset="0"/>
              </a:rPr>
              <a:t> Dash</a:t>
            </a:r>
            <a:br>
              <a:rPr lang="en-US" sz="2200">
                <a:latin typeface="Consolas" panose="020B0609020204030204" pitchFamily="49" charset="0"/>
                <a:cs typeface="Consolas" panose="020B0609020204030204" pitchFamily="49" charset="0"/>
              </a:rPr>
            </a:br>
            <a:r>
              <a:rPr lang="en-GB" sz="2200">
                <a:effectLst/>
                <a:latin typeface="Consolas" panose="020B0609020204030204" pitchFamily="49" charset="0"/>
                <a:cs typeface="Consolas" panose="020B0609020204030204" pitchFamily="49" charset="0"/>
              </a:rPr>
              <a:t>Payload</a:t>
            </a:r>
            <a:br>
              <a:rPr lang="en-GB" sz="2200">
                <a:effectLst/>
                <a:latin typeface="Helvetica" pitchFamily="2" charset="0"/>
              </a:rPr>
            </a:br>
            <a:endParaRPr lang="en-US" sz="2200"/>
          </a:p>
        </p:txBody>
      </p:sp>
      <p:pic>
        <p:nvPicPr>
          <p:cNvPr id="5" name="Content Placeholder 4" descr="A screen shot of a graph&#10;&#10;Description automatically generated">
            <a:extLst>
              <a:ext uri="{FF2B5EF4-FFF2-40B4-BE49-F238E27FC236}">
                <a16:creationId xmlns:a16="http://schemas.microsoft.com/office/drawing/2014/main" id="{FE01C0E4-1AAF-3DDA-75F2-583DC01D669E}"/>
              </a:ext>
            </a:extLst>
          </p:cNvPr>
          <p:cNvPicPr>
            <a:picLocks noChangeAspect="1"/>
          </p:cNvPicPr>
          <p:nvPr/>
        </p:nvPicPr>
        <p:blipFill>
          <a:blip r:embed="rId2"/>
          <a:stretch>
            <a:fillRect/>
          </a:stretch>
        </p:blipFill>
        <p:spPr>
          <a:xfrm>
            <a:off x="1451579" y="2810958"/>
            <a:ext cx="4960443" cy="1860165"/>
          </a:xfrm>
          <a:prstGeom prst="rect">
            <a:avLst/>
          </a:prstGeom>
        </p:spPr>
      </p:pic>
      <p:sp>
        <p:nvSpPr>
          <p:cNvPr id="9" name="Content Placeholder 8">
            <a:extLst>
              <a:ext uri="{FF2B5EF4-FFF2-40B4-BE49-F238E27FC236}">
                <a16:creationId xmlns:a16="http://schemas.microsoft.com/office/drawing/2014/main" id="{4747379E-6381-0900-48F7-85BAE28241A3}"/>
              </a:ext>
            </a:extLst>
          </p:cNvPr>
          <p:cNvSpPr>
            <a:spLocks noGrp="1"/>
          </p:cNvSpPr>
          <p:nvPr>
            <p:ph idx="1"/>
          </p:nvPr>
        </p:nvSpPr>
        <p:spPr>
          <a:xfrm>
            <a:off x="6892299" y="2015734"/>
            <a:ext cx="4162555" cy="3450613"/>
          </a:xfrm>
        </p:spPr>
        <p:txBody>
          <a:bodyPr>
            <a:normAutofit fontScale="62500" lnSpcReduction="20000"/>
          </a:bodyPr>
          <a:lstStyle/>
          <a:p>
            <a:r>
              <a:rPr lang="en-GB" dirty="0">
                <a:solidFill>
                  <a:srgbClr val="000000"/>
                </a:solidFill>
                <a:effectLst/>
                <a:latin typeface="Helvetica" pitchFamily="2" charset="0"/>
              </a:rPr>
              <a:t>V1.0 and v1.1 are early launchers with low reliability.</a:t>
            </a:r>
          </a:p>
          <a:p>
            <a:r>
              <a:rPr lang="en-GB" dirty="0">
                <a:solidFill>
                  <a:srgbClr val="000000"/>
                </a:solidFill>
                <a:effectLst/>
                <a:latin typeface="Helvetica" pitchFamily="2" charset="0"/>
              </a:rPr>
              <a:t>Landing legs, were pioneered on the Falcon 9 v1.1 version, but that version never landed intact.</a:t>
            </a:r>
          </a:p>
          <a:p>
            <a:r>
              <a:rPr lang="en-GB" dirty="0">
                <a:solidFill>
                  <a:srgbClr val="000000"/>
                </a:solidFill>
                <a:effectLst/>
                <a:latin typeface="Helvetica" pitchFamily="2" charset="0"/>
              </a:rPr>
              <a:t>They were phased out in 2015.</a:t>
            </a:r>
          </a:p>
          <a:p>
            <a:r>
              <a:rPr lang="en-GB" dirty="0">
                <a:solidFill>
                  <a:srgbClr val="000000"/>
                </a:solidFill>
                <a:effectLst/>
                <a:latin typeface="Helvetica" pitchFamily="2" charset="0"/>
              </a:rPr>
              <a:t>FT: “Full Thrust” is the next generation and has the highest success rate for payload mass under 6 tons. Including with</a:t>
            </a:r>
          </a:p>
          <a:p>
            <a:r>
              <a:rPr lang="en-GB" dirty="0">
                <a:solidFill>
                  <a:srgbClr val="000000"/>
                </a:solidFill>
                <a:effectLst/>
                <a:latin typeface="Helvetica" pitchFamily="2" charset="0"/>
              </a:rPr>
              <a:t>“drone landing” (see details in next slide).</a:t>
            </a:r>
          </a:p>
          <a:p>
            <a:r>
              <a:rPr lang="en-GB" dirty="0">
                <a:solidFill>
                  <a:srgbClr val="000000"/>
                </a:solidFill>
                <a:effectLst/>
                <a:latin typeface="Helvetica" pitchFamily="2" charset="0"/>
              </a:rPr>
              <a:t>Many FT flights are done with reused launchers. And show good reliability.</a:t>
            </a:r>
          </a:p>
          <a:p>
            <a:r>
              <a:rPr lang="en-GB" dirty="0">
                <a:solidFill>
                  <a:srgbClr val="000000"/>
                </a:solidFill>
                <a:effectLst/>
                <a:latin typeface="Helvetica" pitchFamily="2" charset="0"/>
              </a:rPr>
              <a:t>Heavy payload are “high risk”.</a:t>
            </a:r>
          </a:p>
          <a:p>
            <a:endParaRPr lang="en-US" dirty="0"/>
          </a:p>
        </p:txBody>
      </p:sp>
    </p:spTree>
    <p:extLst>
      <p:ext uri="{BB962C8B-B14F-4D97-AF65-F5344CB8AC3E}">
        <p14:creationId xmlns:p14="http://schemas.microsoft.com/office/powerpoint/2010/main" val="1231823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61E2-F865-7BDE-2008-DE2FEE743CC1}"/>
              </a:ext>
            </a:extLst>
          </p:cNvPr>
          <p:cNvSpPr>
            <a:spLocks noGrp="1"/>
          </p:cNvSpPr>
          <p:nvPr>
            <p:ph type="title"/>
          </p:nvPr>
        </p:nvSpPr>
        <p:spPr/>
        <p:txBody>
          <a:bodyPr/>
          <a:lstStyle/>
          <a:p>
            <a:r>
              <a:rPr lang="en-GB" sz="2000" dirty="0">
                <a:solidFill>
                  <a:srgbClr val="0C30BF"/>
                </a:solidFill>
                <a:effectLst/>
                <a:latin typeface="Consolas" panose="020B0609020204030204" pitchFamily="49" charset="0"/>
                <a:cs typeface="Consolas" panose="020B0609020204030204" pitchFamily="49" charset="0"/>
              </a:rPr>
              <a:t>Classification Accuracy</a:t>
            </a:r>
            <a:br>
              <a:rPr lang="en-GB" dirty="0">
                <a:solidFill>
                  <a:srgbClr val="0C30BF"/>
                </a:solidFill>
                <a:effectLst/>
                <a:latin typeface="Helvetica" pitchFamily="2" charset="0"/>
              </a:rPr>
            </a:br>
            <a:endParaRPr lang="en-US" dirty="0"/>
          </a:p>
        </p:txBody>
      </p:sp>
      <p:pic>
        <p:nvPicPr>
          <p:cNvPr id="5" name="Content Placeholder 4" descr="A graph with different colored bars&#10;&#10;Description automatically generated with medium confidence">
            <a:extLst>
              <a:ext uri="{FF2B5EF4-FFF2-40B4-BE49-F238E27FC236}">
                <a16:creationId xmlns:a16="http://schemas.microsoft.com/office/drawing/2014/main" id="{3A6AC49C-B5C1-AA1F-5EE9-6155537ABAD3}"/>
              </a:ext>
            </a:extLst>
          </p:cNvPr>
          <p:cNvPicPr>
            <a:picLocks noGrp="1" noChangeAspect="1"/>
          </p:cNvPicPr>
          <p:nvPr>
            <p:ph idx="1"/>
          </p:nvPr>
        </p:nvPicPr>
        <p:blipFill>
          <a:blip r:embed="rId2"/>
          <a:stretch>
            <a:fillRect/>
          </a:stretch>
        </p:blipFill>
        <p:spPr>
          <a:xfrm>
            <a:off x="3035794" y="2016125"/>
            <a:ext cx="6434736" cy="3449638"/>
          </a:xfrm>
        </p:spPr>
      </p:pic>
    </p:spTree>
    <p:extLst>
      <p:ext uri="{BB962C8B-B14F-4D97-AF65-F5344CB8AC3E}">
        <p14:creationId xmlns:p14="http://schemas.microsoft.com/office/powerpoint/2010/main" val="4065142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83EA7-6237-7BEF-54BB-531CBB0B574C}"/>
              </a:ext>
            </a:extLst>
          </p:cNvPr>
          <p:cNvSpPr>
            <a:spLocks noGrp="1"/>
          </p:cNvSpPr>
          <p:nvPr>
            <p:ph type="title"/>
          </p:nvPr>
        </p:nvSpPr>
        <p:spPr>
          <a:xfrm>
            <a:off x="1451579" y="804519"/>
            <a:ext cx="9603275" cy="1049235"/>
          </a:xfrm>
        </p:spPr>
        <p:txBody>
          <a:bodyPr>
            <a:normAutofit/>
          </a:bodyPr>
          <a:lstStyle/>
          <a:p>
            <a:r>
              <a:rPr lang="en-GB">
                <a:effectLst/>
                <a:latin typeface="Consolas" panose="020B0609020204030204" pitchFamily="49" charset="0"/>
                <a:cs typeface="Consolas" panose="020B0609020204030204" pitchFamily="49" charset="0"/>
              </a:rPr>
              <a:t>Confusion Matrix</a:t>
            </a:r>
            <a:br>
              <a:rPr lang="en-GB">
                <a:effectLst/>
                <a:latin typeface="Helvetica" pitchFamily="2" charset="0"/>
              </a:rPr>
            </a:br>
            <a:endParaRPr lang="en-US" dirty="0"/>
          </a:p>
        </p:txBody>
      </p:sp>
      <p:pic>
        <p:nvPicPr>
          <p:cNvPr id="5" name="Content Placeholder 4" descr="A diagram of different colors&#10;&#10;Description automatically generated">
            <a:extLst>
              <a:ext uri="{FF2B5EF4-FFF2-40B4-BE49-F238E27FC236}">
                <a16:creationId xmlns:a16="http://schemas.microsoft.com/office/drawing/2014/main" id="{27763C01-557A-472B-2F6D-AFD630E036FF}"/>
              </a:ext>
            </a:extLst>
          </p:cNvPr>
          <p:cNvPicPr>
            <a:picLocks noChangeAspect="1"/>
          </p:cNvPicPr>
          <p:nvPr/>
        </p:nvPicPr>
        <p:blipFill>
          <a:blip r:embed="rId2"/>
          <a:stretch>
            <a:fillRect/>
          </a:stretch>
        </p:blipFill>
        <p:spPr>
          <a:xfrm>
            <a:off x="1683844" y="2015734"/>
            <a:ext cx="4495913" cy="3450613"/>
          </a:xfrm>
          <a:prstGeom prst="rect">
            <a:avLst/>
          </a:prstGeom>
        </p:spPr>
      </p:pic>
      <p:sp>
        <p:nvSpPr>
          <p:cNvPr id="9" name="Content Placeholder 8">
            <a:extLst>
              <a:ext uri="{FF2B5EF4-FFF2-40B4-BE49-F238E27FC236}">
                <a16:creationId xmlns:a16="http://schemas.microsoft.com/office/drawing/2014/main" id="{FAEB82FF-0475-554E-C7A8-C406F33A0B27}"/>
              </a:ext>
            </a:extLst>
          </p:cNvPr>
          <p:cNvSpPr>
            <a:spLocks noGrp="1"/>
          </p:cNvSpPr>
          <p:nvPr>
            <p:ph idx="1"/>
          </p:nvPr>
        </p:nvSpPr>
        <p:spPr>
          <a:xfrm>
            <a:off x="6892299" y="2015734"/>
            <a:ext cx="4162555" cy="3450613"/>
          </a:xfrm>
        </p:spPr>
        <p:txBody>
          <a:bodyPr>
            <a:normAutofit/>
          </a:bodyPr>
          <a:lstStyle/>
          <a:p>
            <a:endParaRPr lang="en-US"/>
          </a:p>
        </p:txBody>
      </p:sp>
    </p:spTree>
    <p:extLst>
      <p:ext uri="{BB962C8B-B14F-4D97-AF65-F5344CB8AC3E}">
        <p14:creationId xmlns:p14="http://schemas.microsoft.com/office/powerpoint/2010/main" val="3028854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DD82-B2C2-2A48-CE70-4F5F19A937D1}"/>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Conclusion</a:t>
            </a:r>
          </a:p>
        </p:txBody>
      </p:sp>
      <p:sp>
        <p:nvSpPr>
          <p:cNvPr id="3" name="Content Placeholder 2">
            <a:extLst>
              <a:ext uri="{FF2B5EF4-FFF2-40B4-BE49-F238E27FC236}">
                <a16:creationId xmlns:a16="http://schemas.microsoft.com/office/drawing/2014/main" id="{F6B9169F-BEB5-21B8-91A9-F8E89FFF285D}"/>
              </a:ext>
            </a:extLst>
          </p:cNvPr>
          <p:cNvSpPr>
            <a:spLocks noGrp="1"/>
          </p:cNvSpPr>
          <p:nvPr>
            <p:ph idx="1"/>
          </p:nvPr>
        </p:nvSpPr>
        <p:spPr/>
        <p:txBody>
          <a:bodyPr>
            <a:normAutofit fontScale="92500" lnSpcReduction="20000"/>
          </a:bodyPr>
          <a:lstStyle/>
          <a:p>
            <a:r>
              <a:rPr lang="en-GB" dirty="0">
                <a:latin typeface="Consolas" panose="020B0609020204030204" pitchFamily="49" charset="0"/>
                <a:cs typeface="Consolas" panose="020B0609020204030204" pitchFamily="49" charset="0"/>
              </a:rPr>
              <a:t>Landing success rates show a clear upward trend over time across all </a:t>
            </a:r>
            <a:r>
              <a:rPr lang="en-GB" dirty="0" err="1">
                <a:latin typeface="Consolas" panose="020B0609020204030204" pitchFamily="49" charset="0"/>
                <a:cs typeface="Consolas" panose="020B0609020204030204" pitchFamily="49" charset="0"/>
              </a:rPr>
              <a:t>analyzed</a:t>
            </a:r>
            <a:r>
              <a:rPr lang="en-GB" dirty="0">
                <a:latin typeface="Consolas" panose="020B0609020204030204" pitchFamily="49" charset="0"/>
                <a:cs typeface="Consolas" panose="020B0609020204030204" pitchFamily="49" charset="0"/>
              </a:rPr>
              <a:t> factors, indicating continuous operational improvements and technological advancements. Analysis by orbit type reveals that certain orbits—such as ES-L1, SSO, HEO, and GEO—consistently achieve higher landing success rates. Launch site also emerged as a strong predictive factor, with KSC LC-39A demonstrating the highest performance, followed closely by CCAFS LC-40. Among the machine learning models evaluated, several achieved acceptable predictive performance; however, the </a:t>
            </a:r>
            <a:r>
              <a:rPr lang="en-GB" b="1" dirty="0">
                <a:latin typeface="Consolas" panose="020B0609020204030204" pitchFamily="49" charset="0"/>
                <a:cs typeface="Consolas" panose="020B0609020204030204" pitchFamily="49" charset="0"/>
              </a:rPr>
              <a:t>Decision Tree Classifier</a:t>
            </a:r>
            <a:r>
              <a:rPr lang="en-GB" dirty="0">
                <a:latin typeface="Consolas" panose="020B0609020204030204" pitchFamily="49" charset="0"/>
                <a:cs typeface="Consolas" panose="020B0609020204030204" pitchFamily="49" charset="0"/>
              </a:rPr>
              <a:t> delivered the best overall results, exhibiting high accuracy, precision, and recall in predicting landing outcomes.</a:t>
            </a:r>
          </a:p>
          <a:p>
            <a:endParaRPr lang="en-US" dirty="0"/>
          </a:p>
        </p:txBody>
      </p:sp>
    </p:spTree>
    <p:extLst>
      <p:ext uri="{BB962C8B-B14F-4D97-AF65-F5344CB8AC3E}">
        <p14:creationId xmlns:p14="http://schemas.microsoft.com/office/powerpoint/2010/main" val="128050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p:txBody>
          <a:bodyPr/>
          <a:lstStyle/>
          <a:p>
            <a:r>
              <a:rPr lang="en-GB" dirty="0">
                <a:effectLst/>
                <a:latin typeface="Helvetica" pitchFamily="2" charset="0"/>
              </a:rPr>
              <a:t>Introduction</a:t>
            </a:r>
            <a:br>
              <a:rPr lang="en-GB" dirty="0">
                <a:solidFill>
                  <a:srgbClr val="0C30BF"/>
                </a:solidFill>
                <a:effectLst/>
                <a:latin typeface="Helvetica" pitchFamily="2" charset="0"/>
              </a:rPr>
            </a:br>
            <a:endParaRPr lang="en-US" dirty="0"/>
          </a:p>
        </p:txBody>
      </p:sp>
      <p:sp>
        <p:nvSpPr>
          <p:cNvPr id="7" name="Content Placeholder 6">
            <a:extLst>
              <a:ext uri="{FF2B5EF4-FFF2-40B4-BE49-F238E27FC236}">
                <a16:creationId xmlns:a16="http://schemas.microsoft.com/office/drawing/2014/main" id="{6219B8DF-63EE-A40F-77B7-E12501CD15C0}"/>
              </a:ext>
            </a:extLst>
          </p:cNvPr>
          <p:cNvSpPr>
            <a:spLocks noGrp="1"/>
          </p:cNvSpPr>
          <p:nvPr>
            <p:ph idx="1"/>
          </p:nvPr>
        </p:nvSpPr>
        <p:spPr/>
        <p:txBody>
          <a:bodyPr>
            <a:normAutofit fontScale="92500" lnSpcReduction="10000"/>
          </a:bodyPr>
          <a:lstStyle/>
          <a:p>
            <a:r>
              <a:rPr lang="en-GB" b="1" dirty="0"/>
              <a:t>Project Background and Context</a:t>
            </a:r>
            <a:endParaRPr lang="en-GB" dirty="0"/>
          </a:p>
          <a:p>
            <a:pPr lvl="1"/>
            <a:r>
              <a:rPr lang="en-GB" dirty="0"/>
              <a:t>This capstone project focuses on predicting the successful landing of the Falcon 9 first stage. SpaceX offers rocket launches at substantially lower costs than other providers, primarily because it can recover and reuse the first stage. By accurately predicting landing success, we can better estimate launch costs and generate valuable insights for companies competing with SpaceX in launch service bids.</a:t>
            </a:r>
          </a:p>
          <a:p>
            <a:r>
              <a:rPr lang="en-GB" b="1" dirty="0"/>
              <a:t>Questions we focus on</a:t>
            </a:r>
            <a:endParaRPr lang="en-GB" dirty="0"/>
          </a:p>
          <a:p>
            <a:pPr lvl="1"/>
            <a:r>
              <a:rPr lang="en-GB" dirty="0"/>
              <a:t>What factors </a:t>
            </a:r>
            <a:r>
              <a:rPr lang="en-GB" dirty="0" err="1"/>
              <a:t>influwence</a:t>
            </a:r>
            <a:r>
              <a:rPr lang="en-GB" dirty="0"/>
              <a:t> the successful landing of the Falcon 9 first stage?</a:t>
            </a:r>
          </a:p>
          <a:p>
            <a:pPr lvl="1"/>
            <a:r>
              <a:rPr lang="en-GB" dirty="0"/>
              <a:t>How accurately can machine learning models predict landing outcomes?</a:t>
            </a:r>
          </a:p>
          <a:p>
            <a:pPr lvl="1"/>
            <a:r>
              <a:rPr lang="en-GB" dirty="0"/>
              <a:t>Which machine learning model performs best in predicting landing success?</a:t>
            </a:r>
          </a:p>
          <a:p>
            <a:endParaRPr lang="en-US" dirty="0"/>
          </a:p>
        </p:txBody>
      </p:sp>
    </p:spTree>
    <p:extLst>
      <p:ext uri="{BB962C8B-B14F-4D97-AF65-F5344CB8AC3E}">
        <p14:creationId xmlns:p14="http://schemas.microsoft.com/office/powerpoint/2010/main" val="337058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fferent coloured dots on white wall">
            <a:extLst>
              <a:ext uri="{FF2B5EF4-FFF2-40B4-BE49-F238E27FC236}">
                <a16:creationId xmlns:a16="http://schemas.microsoft.com/office/drawing/2014/main" id="{43AF3781-E0D4-11E8-A0DD-62B86D2BB4FB}"/>
              </a:ext>
            </a:extLst>
          </p:cNvPr>
          <p:cNvPicPr>
            <a:picLocks noChangeAspect="1"/>
          </p:cNvPicPr>
          <p:nvPr/>
        </p:nvPicPr>
        <p:blipFill>
          <a:blip r:embed="rId2">
            <a:alphaModFix amt="50000"/>
            <a:grayscl/>
          </a:blip>
          <a:srcRect t="11980" r="-1" b="9346"/>
          <a:stretch>
            <a:fillRect/>
          </a:stretch>
        </p:blipFill>
        <p:spPr>
          <a:xfrm>
            <a:off x="305" y="10"/>
            <a:ext cx="12191695" cy="6857990"/>
          </a:xfrm>
          <a:prstGeom prst="rect">
            <a:avLst/>
          </a:prstGeom>
        </p:spPr>
      </p:pic>
      <p:sp>
        <p:nvSpPr>
          <p:cNvPr id="15"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9" name="Rectangle 1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a:xfrm>
            <a:off x="1130271" y="1193800"/>
            <a:ext cx="3193050" cy="4699000"/>
          </a:xfrm>
        </p:spPr>
        <p:txBody>
          <a:bodyPr anchor="ctr">
            <a:normAutofit/>
          </a:bodyPr>
          <a:lstStyle/>
          <a:p>
            <a:r>
              <a:rPr lang="en-US" sz="3000" dirty="0"/>
              <a:t>Methodology</a:t>
            </a:r>
          </a:p>
        </p:txBody>
      </p:sp>
      <p:cxnSp>
        <p:nvCxnSpPr>
          <p:cNvPr id="21" name="Straight Connector 2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219B8DF-63EE-A40F-77B7-E12501CD15C0}"/>
              </a:ext>
            </a:extLst>
          </p:cNvPr>
          <p:cNvSpPr>
            <a:spLocks noGrp="1"/>
          </p:cNvSpPr>
          <p:nvPr>
            <p:ph idx="1"/>
          </p:nvPr>
        </p:nvSpPr>
        <p:spPr>
          <a:xfrm>
            <a:off x="4976636" y="1193800"/>
            <a:ext cx="6085091" cy="4699000"/>
          </a:xfrm>
        </p:spPr>
        <p:txBody>
          <a:bodyPr anchor="ctr">
            <a:normAutofit/>
          </a:bodyPr>
          <a:lstStyle/>
          <a:p>
            <a:pPr>
              <a:lnSpc>
                <a:spcPct val="110000"/>
              </a:lnSpc>
            </a:pPr>
            <a:r>
              <a:rPr lang="en-GB" sz="1100" dirty="0">
                <a:effectLst/>
                <a:latin typeface="Consolas" panose="020B0609020204030204" pitchFamily="49" charset="0"/>
                <a:cs typeface="Consolas" panose="020B0609020204030204" pitchFamily="49" charset="0"/>
              </a:rPr>
              <a:t>Data collection:</a:t>
            </a:r>
          </a:p>
          <a:p>
            <a:pPr lvl="1">
              <a:lnSpc>
                <a:spcPct val="110000"/>
              </a:lnSpc>
            </a:pPr>
            <a:r>
              <a:rPr lang="en-GB" sz="1100" dirty="0">
                <a:effectLst/>
                <a:latin typeface="Consolas" panose="020B0609020204030204" pitchFamily="49" charset="0"/>
                <a:cs typeface="Consolas" panose="020B0609020204030204" pitchFamily="49" charset="0"/>
              </a:rPr>
              <a:t>SpaceX Rest API</a:t>
            </a:r>
          </a:p>
          <a:p>
            <a:pPr lvl="1">
              <a:lnSpc>
                <a:spcPct val="110000"/>
              </a:lnSpc>
            </a:pPr>
            <a:r>
              <a:rPr lang="en-GB" sz="1100" dirty="0">
                <a:effectLst/>
                <a:latin typeface="Consolas" panose="020B0609020204030204" pitchFamily="49" charset="0"/>
                <a:cs typeface="Consolas" panose="020B0609020204030204" pitchFamily="49" charset="0"/>
              </a:rPr>
              <a:t>Web Scrapping </a:t>
            </a:r>
          </a:p>
          <a:p>
            <a:pPr>
              <a:lnSpc>
                <a:spcPct val="110000"/>
              </a:lnSpc>
            </a:pPr>
            <a:r>
              <a:rPr lang="en-GB" sz="1100" dirty="0">
                <a:effectLst/>
                <a:latin typeface="Consolas" panose="020B0609020204030204" pitchFamily="49" charset="0"/>
                <a:cs typeface="Consolas" panose="020B0609020204030204" pitchFamily="49" charset="0"/>
              </a:rPr>
              <a:t>exploratory data analysis (EDA)</a:t>
            </a:r>
          </a:p>
          <a:p>
            <a:pPr lvl="1">
              <a:lnSpc>
                <a:spcPct val="110000"/>
              </a:lnSpc>
            </a:pPr>
            <a:r>
              <a:rPr lang="en-GB" sz="1100" dirty="0">
                <a:effectLst/>
                <a:latin typeface="Consolas" panose="020B0609020204030204" pitchFamily="49" charset="0"/>
                <a:cs typeface="Consolas" panose="020B0609020204030204" pitchFamily="49" charset="0"/>
              </a:rPr>
              <a:t>Pandas, </a:t>
            </a:r>
            <a:r>
              <a:rPr lang="en-GB" sz="1100" dirty="0" err="1">
                <a:effectLst/>
                <a:latin typeface="Consolas" panose="020B0609020204030204" pitchFamily="49" charset="0"/>
                <a:cs typeface="Consolas" panose="020B0609020204030204" pitchFamily="49" charset="0"/>
              </a:rPr>
              <a:t>numpy</a:t>
            </a:r>
            <a:endParaRPr lang="en-GB" sz="1100" dirty="0">
              <a:effectLst/>
              <a:latin typeface="Consolas" panose="020B0609020204030204" pitchFamily="49" charset="0"/>
              <a:cs typeface="Consolas" panose="020B0609020204030204" pitchFamily="49" charset="0"/>
            </a:endParaRPr>
          </a:p>
          <a:p>
            <a:pPr lvl="1">
              <a:lnSpc>
                <a:spcPct val="110000"/>
              </a:lnSpc>
            </a:pPr>
            <a:r>
              <a:rPr lang="en-GB" sz="1100" dirty="0">
                <a:effectLst/>
                <a:latin typeface="Consolas" panose="020B0609020204030204" pitchFamily="49" charset="0"/>
                <a:cs typeface="Consolas" panose="020B0609020204030204" pitchFamily="49" charset="0"/>
              </a:rPr>
              <a:t>SQL</a:t>
            </a:r>
          </a:p>
          <a:p>
            <a:pPr lvl="1">
              <a:lnSpc>
                <a:spcPct val="110000"/>
              </a:lnSpc>
            </a:pPr>
            <a:r>
              <a:rPr lang="en-GB" sz="1100" dirty="0">
                <a:latin typeface="Consolas" panose="020B0609020204030204" pitchFamily="49" charset="0"/>
                <a:cs typeface="Consolas" panose="020B0609020204030204" pitchFamily="49" charset="0"/>
              </a:rPr>
              <a:t>Matplotlib, seaborn</a:t>
            </a:r>
            <a:endParaRPr lang="en-GB" sz="1100" dirty="0">
              <a:effectLst/>
              <a:latin typeface="Consolas" panose="020B0609020204030204" pitchFamily="49" charset="0"/>
              <a:cs typeface="Consolas" panose="020B0609020204030204" pitchFamily="49" charset="0"/>
            </a:endParaRPr>
          </a:p>
          <a:p>
            <a:pPr>
              <a:lnSpc>
                <a:spcPct val="110000"/>
              </a:lnSpc>
            </a:pPr>
            <a:r>
              <a:rPr lang="en-GB" sz="1100" dirty="0">
                <a:effectLst/>
                <a:latin typeface="Consolas" panose="020B0609020204030204" pitchFamily="49" charset="0"/>
                <a:cs typeface="Consolas" panose="020B0609020204030204" pitchFamily="49" charset="0"/>
              </a:rPr>
              <a:t>interactive visual analytics </a:t>
            </a:r>
          </a:p>
          <a:p>
            <a:pPr lvl="1">
              <a:lnSpc>
                <a:spcPct val="110000"/>
              </a:lnSpc>
            </a:pPr>
            <a:r>
              <a:rPr lang="en-GB" sz="1100" dirty="0">
                <a:effectLst/>
                <a:latin typeface="Consolas" panose="020B0609020204030204" pitchFamily="49" charset="0"/>
                <a:cs typeface="Consolas" panose="020B0609020204030204" pitchFamily="49" charset="0"/>
              </a:rPr>
              <a:t>Folium </a:t>
            </a:r>
          </a:p>
          <a:p>
            <a:pPr lvl="1">
              <a:lnSpc>
                <a:spcPct val="110000"/>
              </a:lnSpc>
            </a:pPr>
            <a:r>
              <a:rPr lang="en-GB" sz="1100" dirty="0" err="1">
                <a:effectLst/>
                <a:latin typeface="Consolas" panose="020B0609020204030204" pitchFamily="49" charset="0"/>
                <a:cs typeface="Consolas" panose="020B0609020204030204" pitchFamily="49" charset="0"/>
              </a:rPr>
              <a:t>Plotly</a:t>
            </a:r>
            <a:r>
              <a:rPr lang="en-GB" sz="1100" dirty="0">
                <a:effectLst/>
                <a:latin typeface="Consolas" panose="020B0609020204030204" pitchFamily="49" charset="0"/>
                <a:cs typeface="Consolas" panose="020B0609020204030204" pitchFamily="49" charset="0"/>
              </a:rPr>
              <a:t> </a:t>
            </a:r>
          </a:p>
          <a:p>
            <a:pPr>
              <a:lnSpc>
                <a:spcPct val="110000"/>
              </a:lnSpc>
            </a:pPr>
            <a:r>
              <a:rPr lang="en-GB" sz="1100" dirty="0">
                <a:effectLst/>
                <a:latin typeface="Consolas" panose="020B0609020204030204" pitchFamily="49" charset="0"/>
                <a:cs typeface="Consolas" panose="020B0609020204030204" pitchFamily="49" charset="0"/>
              </a:rPr>
              <a:t>classification models(</a:t>
            </a:r>
            <a:r>
              <a:rPr lang="en-GB" sz="1100" dirty="0">
                <a:latin typeface="Consolas" panose="020B0609020204030204" pitchFamily="49" charset="0"/>
                <a:cs typeface="Consolas" panose="020B0609020204030204" pitchFamily="49" charset="0"/>
              </a:rPr>
              <a:t>scikit</a:t>
            </a:r>
            <a:r>
              <a:rPr lang="en-GB" sz="1100" dirty="0">
                <a:effectLst/>
                <a:latin typeface="Consolas" panose="020B0609020204030204" pitchFamily="49" charset="0"/>
                <a:cs typeface="Consolas" panose="020B0609020204030204" pitchFamily="49" charset="0"/>
              </a:rPr>
              <a:t>-learn)</a:t>
            </a:r>
          </a:p>
          <a:p>
            <a:pPr lvl="1">
              <a:lnSpc>
                <a:spcPct val="110000"/>
              </a:lnSpc>
            </a:pPr>
            <a:r>
              <a:rPr lang="en-GB" sz="1100" dirty="0">
                <a:effectLst/>
                <a:latin typeface="Consolas" panose="020B0609020204030204" pitchFamily="49" charset="0"/>
                <a:cs typeface="Consolas" panose="020B0609020204030204" pitchFamily="49" charset="0"/>
              </a:rPr>
              <a:t>Logistic Regression</a:t>
            </a:r>
          </a:p>
          <a:p>
            <a:pPr lvl="1">
              <a:lnSpc>
                <a:spcPct val="110000"/>
              </a:lnSpc>
            </a:pPr>
            <a:r>
              <a:rPr lang="en-GB" sz="1100" dirty="0">
                <a:effectLst/>
                <a:latin typeface="Consolas" panose="020B0609020204030204" pitchFamily="49" charset="0"/>
                <a:cs typeface="Consolas" panose="020B0609020204030204" pitchFamily="49" charset="0"/>
              </a:rPr>
              <a:t>SVM</a:t>
            </a:r>
          </a:p>
          <a:p>
            <a:pPr lvl="1">
              <a:lnSpc>
                <a:spcPct val="110000"/>
              </a:lnSpc>
            </a:pPr>
            <a:r>
              <a:rPr lang="en-GB" sz="1100" dirty="0">
                <a:effectLst/>
                <a:latin typeface="Consolas" panose="020B0609020204030204" pitchFamily="49" charset="0"/>
                <a:cs typeface="Consolas" panose="020B0609020204030204" pitchFamily="49" charset="0"/>
              </a:rPr>
              <a:t>Decision Trees, </a:t>
            </a:r>
          </a:p>
          <a:p>
            <a:pPr lvl="1">
              <a:lnSpc>
                <a:spcPct val="110000"/>
              </a:lnSpc>
            </a:pPr>
            <a:r>
              <a:rPr lang="en-GB" sz="1100" dirty="0">
                <a:effectLst/>
                <a:latin typeface="Consolas" panose="020B0609020204030204" pitchFamily="49" charset="0"/>
                <a:cs typeface="Consolas" panose="020B0609020204030204" pitchFamily="49" charset="0"/>
              </a:rPr>
              <a:t>KNN</a:t>
            </a:r>
          </a:p>
          <a:p>
            <a:pPr lvl="1">
              <a:lnSpc>
                <a:spcPct val="110000"/>
              </a:lnSpc>
            </a:pPr>
            <a:endParaRPr lang="en-GB" sz="1100" dirty="0">
              <a:effectLst/>
              <a:latin typeface="Helvetica" pitchFamily="2" charset="0"/>
            </a:endParaRPr>
          </a:p>
          <a:p>
            <a:pPr>
              <a:lnSpc>
                <a:spcPct val="110000"/>
              </a:lnSpc>
            </a:pPr>
            <a:endParaRPr lang="en-US" sz="1100" dirty="0"/>
          </a:p>
        </p:txBody>
      </p:sp>
      <p:sp>
        <p:nvSpPr>
          <p:cNvPr id="2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6733738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bstract background">
            <a:extLst>
              <a:ext uri="{FF2B5EF4-FFF2-40B4-BE49-F238E27FC236}">
                <a16:creationId xmlns:a16="http://schemas.microsoft.com/office/drawing/2014/main" id="{1CBEDBD4-BA2E-8A35-F17C-66BF9AFB3F25}"/>
              </a:ext>
            </a:extLst>
          </p:cNvPr>
          <p:cNvPicPr>
            <a:picLocks noChangeAspect="1"/>
          </p:cNvPicPr>
          <p:nvPr/>
        </p:nvPicPr>
        <p:blipFill>
          <a:blip r:embed="rId2">
            <a:alphaModFix amt="50000"/>
          </a:blip>
          <a:srcRect t="3565" r="-1" b="2682"/>
          <a:stretch>
            <a:fillRect/>
          </a:stretch>
        </p:blipFill>
        <p:spPr>
          <a:xfrm>
            <a:off x="305" y="10"/>
            <a:ext cx="12191695" cy="6857990"/>
          </a:xfrm>
          <a:prstGeom prst="rect">
            <a:avLst/>
          </a:prstGeom>
        </p:spPr>
      </p:pic>
      <p:sp>
        <p:nvSpPr>
          <p:cNvPr id="15"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9" name="Rectangle 1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a:xfrm>
            <a:off x="1130271" y="1193800"/>
            <a:ext cx="3193050" cy="4699000"/>
          </a:xfrm>
        </p:spPr>
        <p:txBody>
          <a:bodyPr anchor="ctr">
            <a:normAutofit/>
          </a:bodyPr>
          <a:lstStyle/>
          <a:p>
            <a:r>
              <a:rPr lang="en-GB">
                <a:effectLst/>
                <a:latin typeface="Helvetica" pitchFamily="2" charset="0"/>
              </a:rPr>
              <a:t>Data Collection</a:t>
            </a:r>
            <a:br>
              <a:rPr lang="en-GB">
                <a:effectLst/>
                <a:latin typeface="Helvetica" pitchFamily="2" charset="0"/>
              </a:rPr>
            </a:br>
            <a:r>
              <a:rPr lang="en-GB">
                <a:effectLst/>
                <a:latin typeface="Helvetica" pitchFamily="2" charset="0"/>
              </a:rPr>
              <a:t>	</a:t>
            </a:r>
            <a:endParaRPr lang="en-US" dirty="0"/>
          </a:p>
        </p:txBody>
      </p:sp>
      <p:cxnSp>
        <p:nvCxnSpPr>
          <p:cNvPr id="21" name="Straight Connector 2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219B8DF-63EE-A40F-77B7-E12501CD15C0}"/>
              </a:ext>
            </a:extLst>
          </p:cNvPr>
          <p:cNvSpPr>
            <a:spLocks noGrp="1"/>
          </p:cNvSpPr>
          <p:nvPr>
            <p:ph idx="1"/>
          </p:nvPr>
        </p:nvSpPr>
        <p:spPr>
          <a:xfrm>
            <a:off x="4976636" y="1193800"/>
            <a:ext cx="6085091" cy="4699000"/>
          </a:xfrm>
        </p:spPr>
        <p:txBody>
          <a:bodyPr anchor="ctr">
            <a:normAutofit/>
          </a:bodyPr>
          <a:lstStyle/>
          <a:p>
            <a:r>
              <a:rPr lang="en-US" dirty="0"/>
              <a:t>Step 1:</a:t>
            </a:r>
          </a:p>
          <a:p>
            <a:pPr lvl="1"/>
            <a:r>
              <a:rPr lang="en-US" dirty="0"/>
              <a:t>Fetch data from </a:t>
            </a:r>
            <a:r>
              <a:rPr lang="en-US" dirty="0" err="1"/>
              <a:t>spaceX</a:t>
            </a:r>
            <a:endParaRPr lang="en-US" dirty="0"/>
          </a:p>
          <a:p>
            <a:r>
              <a:rPr lang="en-US" dirty="0"/>
              <a:t>Step 2:</a:t>
            </a:r>
          </a:p>
          <a:p>
            <a:pPr lvl="1"/>
            <a:r>
              <a:rPr lang="en-GB" dirty="0">
                <a:effectLst/>
                <a:latin typeface="Helvetica" pitchFamily="2" charset="0"/>
              </a:rPr>
              <a:t>Web Scraping Wikipedia</a:t>
            </a:r>
          </a:p>
          <a:p>
            <a:r>
              <a:rPr lang="en-US" dirty="0"/>
              <a:t>Step 3:</a:t>
            </a:r>
          </a:p>
          <a:p>
            <a:pPr lvl="1"/>
            <a:r>
              <a:rPr lang="en-GB" dirty="0">
                <a:effectLst/>
                <a:latin typeface="Helvetica" pitchFamily="2" charset="0"/>
              </a:rPr>
              <a:t>Data Wra</a:t>
            </a:r>
            <a:r>
              <a:rPr lang="en-GB" dirty="0">
                <a:latin typeface="Helvetica" pitchFamily="2" charset="0"/>
              </a:rPr>
              <a:t>ngling</a:t>
            </a:r>
            <a:endParaRPr lang="en-GB" dirty="0">
              <a:effectLst/>
              <a:latin typeface="Helvetica" pitchFamily="2" charset="0"/>
            </a:endParaRPr>
          </a:p>
          <a:p>
            <a:endParaRPr lang="en-US" b="1" dirty="0"/>
          </a:p>
        </p:txBody>
      </p:sp>
      <p:sp>
        <p:nvSpPr>
          <p:cNvPr id="2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8958499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a:xfrm>
            <a:off x="1451579" y="804519"/>
            <a:ext cx="9603275" cy="1049235"/>
          </a:xfrm>
        </p:spPr>
        <p:txBody>
          <a:bodyPr>
            <a:normAutofit/>
          </a:bodyPr>
          <a:lstStyle/>
          <a:p>
            <a:r>
              <a:rPr lang="en-GB">
                <a:effectLst/>
                <a:latin typeface="Helvetica" pitchFamily="2" charset="0"/>
              </a:rPr>
              <a:t>Data Collection </a:t>
            </a:r>
            <a:br>
              <a:rPr lang="en-GB">
                <a:effectLst/>
                <a:latin typeface="Helvetica" pitchFamily="2" charset="0"/>
              </a:rPr>
            </a:br>
            <a:r>
              <a:rPr lang="en-GB">
                <a:effectLst/>
                <a:latin typeface="Helvetica" pitchFamily="2" charset="0"/>
              </a:rPr>
              <a:t>Step 1: </a:t>
            </a:r>
            <a:endParaRPr lang="en-US" dirty="0"/>
          </a:p>
        </p:txBody>
      </p:sp>
      <p:cxnSp>
        <p:nvCxnSpPr>
          <p:cNvPr id="24" name="Straight Connector 23">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6" name="Rectangle 25">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9" name="Content Placeholder 6">
            <a:extLst>
              <a:ext uri="{FF2B5EF4-FFF2-40B4-BE49-F238E27FC236}">
                <a16:creationId xmlns:a16="http://schemas.microsoft.com/office/drawing/2014/main" id="{AA120A1B-BE20-28FC-B7C6-1AD8C785D8FA}"/>
              </a:ext>
            </a:extLst>
          </p:cNvPr>
          <p:cNvGraphicFramePr>
            <a:graphicFrameLocks noGrp="1"/>
          </p:cNvGraphicFramePr>
          <p:nvPr>
            <p:ph idx="1"/>
            <p:extLst>
              <p:ext uri="{D42A27DB-BD31-4B8C-83A1-F6EECF244321}">
                <p14:modId xmlns:p14="http://schemas.microsoft.com/office/powerpoint/2010/main" val="1806181943"/>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40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p:txBody>
          <a:bodyPr/>
          <a:lstStyle/>
          <a:p>
            <a:r>
              <a:rPr lang="en-US" dirty="0"/>
              <a:t>Step 2</a:t>
            </a:r>
            <a:br>
              <a:rPr lang="en-US" dirty="0"/>
            </a:br>
            <a:r>
              <a:rPr lang="en-GB" dirty="0">
                <a:effectLst/>
                <a:latin typeface="Helvetica" pitchFamily="2" charset="0"/>
              </a:rPr>
              <a:t>Scraping</a:t>
            </a:r>
            <a:endParaRPr lang="en-US" dirty="0"/>
          </a:p>
        </p:txBody>
      </p:sp>
      <p:graphicFrame>
        <p:nvGraphicFramePr>
          <p:cNvPr id="9" name="Content Placeholder 6">
            <a:extLst>
              <a:ext uri="{FF2B5EF4-FFF2-40B4-BE49-F238E27FC236}">
                <a16:creationId xmlns:a16="http://schemas.microsoft.com/office/drawing/2014/main" id="{CBEC680C-9842-EC3D-B4FA-3374B3AFA5A0}"/>
              </a:ext>
            </a:extLst>
          </p:cNvPr>
          <p:cNvGraphicFramePr>
            <a:graphicFrameLocks noGrp="1"/>
          </p:cNvGraphicFramePr>
          <p:nvPr>
            <p:ph idx="1"/>
            <p:extLst>
              <p:ext uri="{D42A27DB-BD31-4B8C-83A1-F6EECF244321}">
                <p14:modId xmlns:p14="http://schemas.microsoft.com/office/powerpoint/2010/main" val="2878751881"/>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830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BCE1-A982-D485-8F8F-6C08028AE42E}"/>
              </a:ext>
            </a:extLst>
          </p:cNvPr>
          <p:cNvSpPr>
            <a:spLocks noGrp="1"/>
          </p:cNvSpPr>
          <p:nvPr>
            <p:ph type="title"/>
          </p:nvPr>
        </p:nvSpPr>
        <p:spPr/>
        <p:txBody>
          <a:bodyPr/>
          <a:lstStyle/>
          <a:p>
            <a:r>
              <a:rPr lang="en-GB" dirty="0">
                <a:solidFill>
                  <a:srgbClr val="000000"/>
                </a:solidFill>
                <a:effectLst/>
                <a:latin typeface="Helvetica" pitchFamily="2" charset="0"/>
              </a:rPr>
              <a:t>Data wrangling</a:t>
            </a:r>
            <a:endParaRPr lang="en-US" dirty="0"/>
          </a:p>
        </p:txBody>
      </p:sp>
      <p:graphicFrame>
        <p:nvGraphicFramePr>
          <p:cNvPr id="9" name="Content Placeholder 6">
            <a:extLst>
              <a:ext uri="{FF2B5EF4-FFF2-40B4-BE49-F238E27FC236}">
                <a16:creationId xmlns:a16="http://schemas.microsoft.com/office/drawing/2014/main" id="{618CEDA4-E051-744B-FC69-F255EF5647F2}"/>
              </a:ext>
            </a:extLst>
          </p:cNvPr>
          <p:cNvGraphicFramePr>
            <a:graphicFrameLocks noGrp="1"/>
          </p:cNvGraphicFramePr>
          <p:nvPr>
            <p:ph idx="1"/>
            <p:extLst>
              <p:ext uri="{D42A27DB-BD31-4B8C-83A1-F6EECF244321}">
                <p14:modId xmlns:p14="http://schemas.microsoft.com/office/powerpoint/2010/main" val="1140500904"/>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39593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2850</TotalTime>
  <Words>2445</Words>
  <Application>Microsoft Macintosh PowerPoint</Application>
  <PresentationFormat>Widescreen</PresentationFormat>
  <Paragraphs>224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Consolas</vt:lpstr>
      <vt:lpstr>Gill Sans MT</vt:lpstr>
      <vt:lpstr>Helvetica</vt:lpstr>
      <vt:lpstr>system-ui</vt:lpstr>
      <vt:lpstr>Gallery</vt:lpstr>
      <vt:lpstr>Applied Data science Capstone A study of Space race</vt:lpstr>
      <vt:lpstr>Outline  </vt:lpstr>
      <vt:lpstr>Executive Summary </vt:lpstr>
      <vt:lpstr>Introduction </vt:lpstr>
      <vt:lpstr>Methodology</vt:lpstr>
      <vt:lpstr>Data Collection  </vt:lpstr>
      <vt:lpstr>Data Collection  Step 1: </vt:lpstr>
      <vt:lpstr>Step 2 Scraping</vt:lpstr>
      <vt:lpstr>Data wrangling</vt:lpstr>
      <vt:lpstr>Predictive Analysis Methodology </vt:lpstr>
      <vt:lpstr>Data Visualization</vt:lpstr>
      <vt:lpstr>SQL Queries Used </vt:lpstr>
      <vt:lpstr>Interactive Map  with Folium </vt:lpstr>
      <vt:lpstr>Build a Dashboard with Plotly Dash </vt:lpstr>
      <vt:lpstr>Predictive Analysis (Classification) </vt:lpstr>
      <vt:lpstr>EDA result from Visualization Flight Number vs Pay load Mass</vt:lpstr>
      <vt:lpstr>EDA result from Visualization Flight Number VS Launch Site </vt:lpstr>
      <vt:lpstr>EDA result from Visualization Payload VS Launch Site </vt:lpstr>
      <vt:lpstr>EDA result from Visualization success rate of each orbit type </vt:lpstr>
      <vt:lpstr>EDA result from Visualization FlightNumber and Orbit type </vt:lpstr>
      <vt:lpstr>EDA result from Visualization Payload and Orbit type </vt:lpstr>
      <vt:lpstr>launch success yearly trend </vt:lpstr>
      <vt:lpstr>Sql result launch site relative task</vt:lpstr>
      <vt:lpstr>SqL  pay load mass and data</vt:lpstr>
      <vt:lpstr>Sql  total number of successful and failure mission outcomes </vt:lpstr>
      <vt:lpstr>Sql   names of the booster_versions which have carried the maximum payload mass. </vt:lpstr>
      <vt:lpstr>sql  records which will display the month names, failure landing_outcomes in drone ship ,booster versions, launch_site for the months in year 2015 </vt:lpstr>
      <vt:lpstr>Sql Rank the count of landing outcomes (Failure or Success) between the date 2010-06-04 and 2017-03-20 </vt:lpstr>
      <vt:lpstr>Interactive map with Folium All launch sites </vt:lpstr>
      <vt:lpstr>Interactive map with Folium Mark the success/failed launches for each site on the map </vt:lpstr>
      <vt:lpstr>Interactive map with Folium Calculate the distances between a launch site to its proximities </vt:lpstr>
      <vt:lpstr>Build a Dashboard with Plotly Dash Launch success count for all sites </vt:lpstr>
      <vt:lpstr>Build a Dashboard with Plotly Dash Launch site with highest launch success ratio</vt:lpstr>
      <vt:lpstr>Build a Dashboard with Plotly Dash Payload </vt:lpstr>
      <vt:lpstr>Classification Accuracy </vt:lpstr>
      <vt:lpstr>Confusion Matrix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A study of Space race</dc:title>
  <dc:creator>文浩 chen</dc:creator>
  <cp:lastModifiedBy>文浩 chen</cp:lastModifiedBy>
  <cp:revision>2</cp:revision>
  <dcterms:created xsi:type="dcterms:W3CDTF">2026-01-30T08:56:35Z</dcterms:created>
  <dcterms:modified xsi:type="dcterms:W3CDTF">2026-02-01T08:27:25Z</dcterms:modified>
</cp:coreProperties>
</file>